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0"/>
  </p:notesMasterIdLst>
  <p:sldIdLst>
    <p:sldId id="257" r:id="rId3"/>
    <p:sldId id="258" r:id="rId4"/>
    <p:sldId id="259" r:id="rId5"/>
    <p:sldId id="260" r:id="rId6"/>
    <p:sldId id="261" r:id="rId7"/>
    <p:sldId id="262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2" r:id="rId19"/>
    <p:sldId id="291" r:id="rId20"/>
    <p:sldId id="293" r:id="rId21"/>
    <p:sldId id="294" r:id="rId22"/>
    <p:sldId id="296" r:id="rId23"/>
    <p:sldId id="295" r:id="rId24"/>
    <p:sldId id="297" r:id="rId25"/>
    <p:sldId id="298" r:id="rId26"/>
    <p:sldId id="299" r:id="rId27"/>
    <p:sldId id="301" r:id="rId28"/>
    <p:sldId id="300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263" r:id="rId39"/>
    <p:sldId id="318" r:id="rId40"/>
    <p:sldId id="265" r:id="rId41"/>
    <p:sldId id="319" r:id="rId42"/>
    <p:sldId id="316" r:id="rId43"/>
    <p:sldId id="315" r:id="rId44"/>
    <p:sldId id="317" r:id="rId45"/>
    <p:sldId id="320" r:id="rId46"/>
    <p:sldId id="278" r:id="rId47"/>
    <p:sldId id="279" r:id="rId48"/>
    <p:sldId id="280" r:id="rId4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3742"/>
  </p:normalViewPr>
  <p:slideViewPr>
    <p:cSldViewPr snapToGrid="0" snapToObjects="1">
      <p:cViewPr varScale="1">
        <p:scale>
          <a:sx n="122" d="100"/>
          <a:sy n="122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C3AC7-8E56-4750-8C04-8F747C8663B5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7FAE8-9198-4B66-A03B-51DE49999C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80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853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148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525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485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40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6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119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385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852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495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06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32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98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10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53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752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698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63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943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playground.tensorflow.org</a:t>
            </a:r>
            <a:r>
              <a:rPr lang="en-US" altLang="zh-CN" dirty="0"/>
              <a:t>/#activation=</a:t>
            </a:r>
            <a:r>
              <a:rPr lang="en-US" altLang="zh-CN" dirty="0" err="1"/>
              <a:t>tanh&amp;batchSize</a:t>
            </a:r>
            <a:r>
              <a:rPr lang="en-US" altLang="zh-CN" dirty="0"/>
              <a:t>=10&amp;dataset=</a:t>
            </a:r>
            <a:r>
              <a:rPr lang="en-US" altLang="zh-CN" dirty="0" err="1"/>
              <a:t>circle&amp;regDataset</a:t>
            </a:r>
            <a:r>
              <a:rPr lang="en-US" altLang="zh-CN" dirty="0"/>
              <a:t>=</a:t>
            </a:r>
            <a:r>
              <a:rPr lang="en-US" altLang="zh-CN" dirty="0" err="1"/>
              <a:t>reg-plane&amp;learningRate</a:t>
            </a:r>
            <a:r>
              <a:rPr lang="en-US" altLang="zh-CN" dirty="0"/>
              <a:t>=0.03&amp;regularizationRate=0&amp;noise=0&amp;networkShape=4,2&amp;seed=0.78552&amp;showTestData=</a:t>
            </a:r>
            <a:r>
              <a:rPr lang="en-US" altLang="zh-CN" dirty="0" err="1"/>
              <a:t>false&amp;discretize</a:t>
            </a:r>
            <a:r>
              <a:rPr lang="en-US" altLang="zh-CN" dirty="0"/>
              <a:t>=</a:t>
            </a:r>
            <a:r>
              <a:rPr lang="en-US" altLang="zh-CN" dirty="0" err="1"/>
              <a:t>false&amp;percTrainData</a:t>
            </a:r>
            <a:r>
              <a:rPr lang="en-US" altLang="zh-CN" dirty="0"/>
              <a:t>=50&amp;x=</a:t>
            </a:r>
            <a:r>
              <a:rPr lang="en-US" altLang="zh-CN" dirty="0" err="1"/>
              <a:t>true&amp;y</a:t>
            </a:r>
            <a:r>
              <a:rPr lang="en-US" altLang="zh-CN" dirty="0"/>
              <a:t>=</a:t>
            </a:r>
            <a:r>
              <a:rPr lang="en-US" altLang="zh-CN" dirty="0" err="1"/>
              <a:t>true&amp;xTimesY</a:t>
            </a:r>
            <a:r>
              <a:rPr lang="en-US" altLang="zh-CN" dirty="0"/>
              <a:t>=</a:t>
            </a:r>
            <a:r>
              <a:rPr lang="en-US" altLang="zh-CN" dirty="0" err="1"/>
              <a:t>false&amp;xSquared</a:t>
            </a:r>
            <a:r>
              <a:rPr lang="en-US" altLang="zh-CN" dirty="0"/>
              <a:t>=</a:t>
            </a:r>
            <a:r>
              <a:rPr lang="en-US" altLang="zh-CN" dirty="0" err="1"/>
              <a:t>false&amp;ySquared</a:t>
            </a:r>
            <a:r>
              <a:rPr lang="en-US" altLang="zh-CN" dirty="0"/>
              <a:t>=</a:t>
            </a:r>
            <a:r>
              <a:rPr lang="en-US" altLang="zh-CN" dirty="0" err="1"/>
              <a:t>false&amp;cosX</a:t>
            </a:r>
            <a:r>
              <a:rPr lang="en-US" altLang="zh-CN" dirty="0"/>
              <a:t>=</a:t>
            </a:r>
            <a:r>
              <a:rPr lang="en-US" altLang="zh-CN" dirty="0" err="1"/>
              <a:t>false&amp;sinX</a:t>
            </a:r>
            <a:r>
              <a:rPr lang="en-US" altLang="zh-CN" dirty="0"/>
              <a:t>=</a:t>
            </a:r>
            <a:r>
              <a:rPr lang="en-US" altLang="zh-CN" dirty="0" err="1"/>
              <a:t>false&amp;cosY</a:t>
            </a:r>
            <a:r>
              <a:rPr lang="en-US" altLang="zh-CN" dirty="0"/>
              <a:t>=</a:t>
            </a:r>
            <a:r>
              <a:rPr lang="en-US" altLang="zh-CN" dirty="0" err="1"/>
              <a:t>false&amp;sinY</a:t>
            </a:r>
            <a:r>
              <a:rPr lang="en-US" altLang="zh-CN" dirty="0"/>
              <a:t>=</a:t>
            </a:r>
            <a:r>
              <a:rPr lang="en-US" altLang="zh-CN" dirty="0" err="1"/>
              <a:t>false&amp;collectStats</a:t>
            </a:r>
            <a:r>
              <a:rPr lang="en-US" altLang="zh-CN" dirty="0"/>
              <a:t>=</a:t>
            </a:r>
            <a:r>
              <a:rPr lang="en-US" altLang="zh-CN" dirty="0" err="1"/>
              <a:t>false&amp;problem</a:t>
            </a:r>
            <a:r>
              <a:rPr lang="en-US" altLang="zh-CN" dirty="0"/>
              <a:t>=</a:t>
            </a:r>
            <a:r>
              <a:rPr lang="en-US" altLang="zh-CN" dirty="0" err="1"/>
              <a:t>classification&amp;initZero</a:t>
            </a:r>
            <a:r>
              <a:rPr lang="en-US" altLang="zh-CN" dirty="0"/>
              <a:t>=</a:t>
            </a:r>
            <a:r>
              <a:rPr lang="en-US" altLang="zh-CN" dirty="0" err="1"/>
              <a:t>false&amp;hideText</a:t>
            </a:r>
            <a:r>
              <a:rPr lang="en-US" altLang="zh-CN" dirty="0"/>
              <a:t>=false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430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944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42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55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03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535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610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08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196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29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170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7709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89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830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69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6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43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089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05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8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48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00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22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45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0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718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7FAE8-9198-4B66-A03B-51DE49999C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9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935064" y="2898183"/>
            <a:ext cx="10321872" cy="10228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4043657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935064" y="4508608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08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37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794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0" y="-13408"/>
            <a:ext cx="4068000" cy="6871408"/>
            <a:chOff x="0" y="-13408"/>
            <a:chExt cx="4068000" cy="6871408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-13408"/>
              <a:ext cx="4068000" cy="68714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0" y="6001352"/>
              <a:ext cx="4068000" cy="856648"/>
            </a:xfrm>
            <a:prstGeom prst="rect">
              <a:avLst/>
            </a:prstGeom>
            <a:solidFill>
              <a:srgbClr val="4258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 17"/>
          <p:cNvGrpSpPr/>
          <p:nvPr userDrawn="1"/>
        </p:nvGrpSpPr>
        <p:grpSpPr>
          <a:xfrm>
            <a:off x="4068000" y="-13409"/>
            <a:ext cx="4068000" cy="6871408"/>
            <a:chOff x="0" y="-13408"/>
            <a:chExt cx="4068000" cy="6871408"/>
          </a:xfrm>
        </p:grpSpPr>
        <p:sp>
          <p:nvSpPr>
            <p:cNvPr id="19" name="矩形 18"/>
            <p:cNvSpPr/>
            <p:nvPr userDrawn="1"/>
          </p:nvSpPr>
          <p:spPr>
            <a:xfrm>
              <a:off x="0" y="-13408"/>
              <a:ext cx="4068000" cy="68714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>
              <a:off x="0" y="6001352"/>
              <a:ext cx="4068000" cy="856648"/>
            </a:xfrm>
            <a:prstGeom prst="rect">
              <a:avLst/>
            </a:prstGeom>
            <a:solidFill>
              <a:srgbClr val="4258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组 20"/>
          <p:cNvGrpSpPr/>
          <p:nvPr userDrawn="1"/>
        </p:nvGrpSpPr>
        <p:grpSpPr>
          <a:xfrm>
            <a:off x="8136000" y="-13410"/>
            <a:ext cx="4068000" cy="6871408"/>
            <a:chOff x="0" y="-13408"/>
            <a:chExt cx="4068000" cy="6871408"/>
          </a:xfrm>
        </p:grpSpPr>
        <p:sp>
          <p:nvSpPr>
            <p:cNvPr id="22" name="矩形 21"/>
            <p:cNvSpPr/>
            <p:nvPr userDrawn="1"/>
          </p:nvSpPr>
          <p:spPr>
            <a:xfrm>
              <a:off x="0" y="-13408"/>
              <a:ext cx="4068000" cy="68714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0" y="6001352"/>
              <a:ext cx="4068000" cy="856648"/>
            </a:xfrm>
            <a:prstGeom prst="rect">
              <a:avLst/>
            </a:prstGeom>
            <a:solidFill>
              <a:srgbClr val="4258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43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372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061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5986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57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74846" y="387417"/>
            <a:ext cx="11242307" cy="570341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768417" y="666591"/>
            <a:ext cx="10655166" cy="1115714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600" kern="0" dirty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935064" y="805749"/>
            <a:ext cx="10321872" cy="5426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1348353"/>
            <a:ext cx="10321872" cy="294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2"/>
          </p:nvPr>
        </p:nvSpPr>
        <p:spPr>
          <a:xfrm>
            <a:off x="768415" y="1975685"/>
            <a:ext cx="6794757" cy="3822051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910633" y="2393618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910633" y="3524119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7910633" y="4654620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74846" y="387417"/>
            <a:ext cx="11242307" cy="570341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768417" y="666591"/>
            <a:ext cx="10655166" cy="1115714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600" kern="0" dirty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935064" y="805749"/>
            <a:ext cx="10321872" cy="5426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1348353"/>
            <a:ext cx="10321872" cy="294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2"/>
          </p:nvPr>
        </p:nvSpPr>
        <p:spPr>
          <a:xfrm>
            <a:off x="768415" y="1975685"/>
            <a:ext cx="6794757" cy="3822051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910633" y="1959195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910633" y="3089696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7910633" y="4220197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7910633" y="5350699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4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74846" y="387417"/>
            <a:ext cx="11242307" cy="570341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768417" y="666591"/>
            <a:ext cx="10655166" cy="1115714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600" kern="0" dirty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935064" y="805749"/>
            <a:ext cx="10321872" cy="5426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1348353"/>
            <a:ext cx="10321872" cy="294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2"/>
          </p:nvPr>
        </p:nvSpPr>
        <p:spPr>
          <a:xfrm>
            <a:off x="768415" y="1975685"/>
            <a:ext cx="6794757" cy="3822051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910633" y="1959195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7910633" y="2807071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910633" y="3654947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7910633" y="4502823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7910633" y="5350699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794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474846" y="387417"/>
            <a:ext cx="11242307" cy="570341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92100" sx="102000" sy="1020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768417" y="666591"/>
            <a:ext cx="10655166" cy="1115714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600" kern="0" dirty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935064" y="805749"/>
            <a:ext cx="10321872" cy="5426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1348353"/>
            <a:ext cx="10321872" cy="2947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2"/>
          </p:nvPr>
        </p:nvSpPr>
        <p:spPr>
          <a:xfrm>
            <a:off x="768415" y="1975685"/>
            <a:ext cx="6794757" cy="3822051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7910633" y="1959195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7910633" y="2637496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910633" y="3315797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7910633" y="3994098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7910633" y="4672399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7910633" y="5350699"/>
            <a:ext cx="3512950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935064" y="4866468"/>
            <a:ext cx="10321872" cy="10538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2000" cy="4726983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25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37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" name="组合 7"/>
          <p:cNvGrpSpPr/>
          <p:nvPr userDrawn="1"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8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35064" y="74011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14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1" r:id="rId2"/>
    <p:sldLayoutId id="2147483700" r:id="rId3"/>
    <p:sldLayoutId id="2147483699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help/linkedin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hyperlink" Target="https://www.dji.com/cn/support?site=brandsite&amp;from=nav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help.github.com/en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support.jwplayer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wsupport.lenovo.com.cn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inacloud.com/index/faq/sort_id/1.html" TargetMode="Externa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://help.lab.alipay.com/hall/index.htm" TargetMode="Externa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support.huawei.com/enterprise/zh/index.html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www.arm.com/resources/education/textbooks" TargetMode="Externa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inacloud.com/index/faq/sort_id/1.html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help.lab.alipay.com/hall/index.htm" TargetMode="Externa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help.lab.alipay.com/hall/index.htm" TargetMode="Externa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acrolinx.com/hc/en-us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gopro.com/help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sz="5400"/>
              <a:t>帮助中心的元素识别</a:t>
            </a:r>
            <a:endParaRPr lang="en-US" altLang="zh-CN" sz="5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992937" y="3976679"/>
            <a:ext cx="10321872" cy="453110"/>
          </a:xfrm>
        </p:spPr>
        <p:txBody>
          <a:bodyPr/>
          <a:lstStyle/>
          <a:p>
            <a:r>
              <a:rPr lang="en-US" altLang="zh-CN" sz="2800" dirty="0"/>
              <a:t>Master of Reasoning Club</a:t>
            </a:r>
          </a:p>
        </p:txBody>
      </p:sp>
      <p:grpSp>
        <p:nvGrpSpPr>
          <p:cNvPr id="5" name="Group 74"/>
          <p:cNvGrpSpPr>
            <a:grpSpLocks noChangeAspect="1"/>
          </p:cNvGrpSpPr>
          <p:nvPr/>
        </p:nvGrpSpPr>
        <p:grpSpPr bwMode="auto">
          <a:xfrm>
            <a:off x="5082536" y="557939"/>
            <a:ext cx="2012400" cy="2001786"/>
            <a:chOff x="5429" y="2125"/>
            <a:chExt cx="569" cy="566"/>
          </a:xfrm>
          <a:solidFill>
            <a:schemeClr val="bg1"/>
          </a:solidFill>
        </p:grpSpPr>
        <p:sp>
          <p:nvSpPr>
            <p:cNvPr id="6" name="Freeform 75"/>
            <p:cNvSpPr>
              <a:spLocks/>
            </p:cNvSpPr>
            <p:nvPr/>
          </p:nvSpPr>
          <p:spPr bwMode="auto">
            <a:xfrm>
              <a:off x="5639" y="2603"/>
              <a:ext cx="149" cy="22"/>
            </a:xfrm>
            <a:custGeom>
              <a:avLst/>
              <a:gdLst>
                <a:gd name="T0" fmla="*/ 210 w 210"/>
                <a:gd name="T1" fmla="*/ 16 h 32"/>
                <a:gd name="T2" fmla="*/ 195 w 210"/>
                <a:gd name="T3" fmla="*/ 0 h 32"/>
                <a:gd name="T4" fmla="*/ 15 w 210"/>
                <a:gd name="T5" fmla="*/ 0 h 32"/>
                <a:gd name="T6" fmla="*/ 0 w 210"/>
                <a:gd name="T7" fmla="*/ 16 h 32"/>
                <a:gd name="T8" fmla="*/ 0 w 210"/>
                <a:gd name="T9" fmla="*/ 16 h 32"/>
                <a:gd name="T10" fmla="*/ 15 w 210"/>
                <a:gd name="T11" fmla="*/ 32 h 32"/>
                <a:gd name="T12" fmla="*/ 195 w 210"/>
                <a:gd name="T13" fmla="*/ 32 h 32"/>
                <a:gd name="T14" fmla="*/ 210 w 210"/>
                <a:gd name="T1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2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2"/>
                    <a:pt x="1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203" y="32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" name="Freeform 76"/>
            <p:cNvSpPr>
              <a:spLocks/>
            </p:cNvSpPr>
            <p:nvPr/>
          </p:nvSpPr>
          <p:spPr bwMode="auto">
            <a:xfrm>
              <a:off x="5702" y="2125"/>
              <a:ext cx="23" cy="94"/>
            </a:xfrm>
            <a:custGeom>
              <a:avLst/>
              <a:gdLst>
                <a:gd name="T0" fmla="*/ 16 w 32"/>
                <a:gd name="T1" fmla="*/ 132 h 132"/>
                <a:gd name="T2" fmla="*/ 32 w 32"/>
                <a:gd name="T3" fmla="*/ 116 h 132"/>
                <a:gd name="T4" fmla="*/ 32 w 32"/>
                <a:gd name="T5" fmla="*/ 16 h 132"/>
                <a:gd name="T6" fmla="*/ 16 w 32"/>
                <a:gd name="T7" fmla="*/ 0 h 132"/>
                <a:gd name="T8" fmla="*/ 16 w 32"/>
                <a:gd name="T9" fmla="*/ 0 h 132"/>
                <a:gd name="T10" fmla="*/ 0 w 32"/>
                <a:gd name="T11" fmla="*/ 16 h 132"/>
                <a:gd name="T12" fmla="*/ 0 w 32"/>
                <a:gd name="T13" fmla="*/ 116 h 132"/>
                <a:gd name="T14" fmla="*/ 16 w 32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2">
                  <a:moveTo>
                    <a:pt x="16" y="132"/>
                  </a:moveTo>
                  <a:cubicBezTo>
                    <a:pt x="25" y="132"/>
                    <a:pt x="32" y="125"/>
                    <a:pt x="32" y="1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5"/>
                    <a:pt x="7" y="132"/>
                    <a:pt x="1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77"/>
            <p:cNvSpPr>
              <a:spLocks/>
            </p:cNvSpPr>
            <p:nvPr/>
          </p:nvSpPr>
          <p:spPr bwMode="auto">
            <a:xfrm>
              <a:off x="5802" y="2160"/>
              <a:ext cx="61" cy="87"/>
            </a:xfrm>
            <a:custGeom>
              <a:avLst/>
              <a:gdLst>
                <a:gd name="T0" fmla="*/ 10 w 86"/>
                <a:gd name="T1" fmla="*/ 119 h 123"/>
                <a:gd name="T2" fmla="*/ 32 w 86"/>
                <a:gd name="T3" fmla="*/ 113 h 123"/>
                <a:gd name="T4" fmla="*/ 82 w 86"/>
                <a:gd name="T5" fmla="*/ 26 h 123"/>
                <a:gd name="T6" fmla="*/ 76 w 86"/>
                <a:gd name="T7" fmla="*/ 5 h 123"/>
                <a:gd name="T8" fmla="*/ 76 w 86"/>
                <a:gd name="T9" fmla="*/ 5 h 123"/>
                <a:gd name="T10" fmla="*/ 55 w 86"/>
                <a:gd name="T11" fmla="*/ 10 h 123"/>
                <a:gd name="T12" fmla="*/ 5 w 86"/>
                <a:gd name="T13" fmla="*/ 97 h 123"/>
                <a:gd name="T14" fmla="*/ 10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10" y="119"/>
                  </a:moveTo>
                  <a:cubicBezTo>
                    <a:pt x="18" y="123"/>
                    <a:pt x="27" y="120"/>
                    <a:pt x="32" y="113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6" y="19"/>
                    <a:pt x="83" y="9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69" y="0"/>
                    <a:pt x="59" y="3"/>
                    <a:pt x="55" y="10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0" y="105"/>
                    <a:pt x="3" y="114"/>
                    <a:pt x="1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Freeform 78"/>
            <p:cNvSpPr>
              <a:spLocks/>
            </p:cNvSpPr>
            <p:nvPr/>
          </p:nvSpPr>
          <p:spPr bwMode="auto">
            <a:xfrm>
              <a:off x="5876" y="2260"/>
              <a:ext cx="87" cy="62"/>
            </a:xfrm>
            <a:custGeom>
              <a:avLst/>
              <a:gdLst>
                <a:gd name="T0" fmla="*/ 5 w 123"/>
                <a:gd name="T1" fmla="*/ 76 h 86"/>
                <a:gd name="T2" fmla="*/ 26 w 123"/>
                <a:gd name="T3" fmla="*/ 82 h 86"/>
                <a:gd name="T4" fmla="*/ 113 w 123"/>
                <a:gd name="T5" fmla="*/ 31 h 86"/>
                <a:gd name="T6" fmla="*/ 118 w 123"/>
                <a:gd name="T7" fmla="*/ 10 h 86"/>
                <a:gd name="T8" fmla="*/ 118 w 123"/>
                <a:gd name="T9" fmla="*/ 10 h 86"/>
                <a:gd name="T10" fmla="*/ 97 w 123"/>
                <a:gd name="T11" fmla="*/ 4 h 86"/>
                <a:gd name="T12" fmla="*/ 10 w 123"/>
                <a:gd name="T13" fmla="*/ 55 h 86"/>
                <a:gd name="T14" fmla="*/ 5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5" y="76"/>
                  </a:moveTo>
                  <a:cubicBezTo>
                    <a:pt x="9" y="83"/>
                    <a:pt x="19" y="86"/>
                    <a:pt x="26" y="82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20" y="27"/>
                    <a:pt x="123" y="18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4" y="3"/>
                    <a:pt x="105" y="0"/>
                    <a:pt x="97" y="4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3" y="59"/>
                    <a:pt x="0" y="68"/>
                    <a:pt x="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79"/>
            <p:cNvSpPr>
              <a:spLocks/>
            </p:cNvSpPr>
            <p:nvPr/>
          </p:nvSpPr>
          <p:spPr bwMode="auto">
            <a:xfrm>
              <a:off x="5905" y="2399"/>
              <a:ext cx="93" cy="22"/>
            </a:xfrm>
            <a:custGeom>
              <a:avLst/>
              <a:gdLst>
                <a:gd name="T0" fmla="*/ 0 w 131"/>
                <a:gd name="T1" fmla="*/ 15 h 31"/>
                <a:gd name="T2" fmla="*/ 15 w 131"/>
                <a:gd name="T3" fmla="*/ 31 h 31"/>
                <a:gd name="T4" fmla="*/ 115 w 131"/>
                <a:gd name="T5" fmla="*/ 31 h 31"/>
                <a:gd name="T6" fmla="*/ 131 w 131"/>
                <a:gd name="T7" fmla="*/ 15 h 31"/>
                <a:gd name="T8" fmla="*/ 131 w 131"/>
                <a:gd name="T9" fmla="*/ 15 h 31"/>
                <a:gd name="T10" fmla="*/ 115 w 131"/>
                <a:gd name="T11" fmla="*/ 0 h 31"/>
                <a:gd name="T12" fmla="*/ 15 w 131"/>
                <a:gd name="T13" fmla="*/ 0 h 31"/>
                <a:gd name="T14" fmla="*/ 0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0" y="15"/>
                  </a:moveTo>
                  <a:cubicBezTo>
                    <a:pt x="0" y="24"/>
                    <a:pt x="7" y="31"/>
                    <a:pt x="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24" y="31"/>
                    <a:pt x="131" y="24"/>
                    <a:pt x="131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7"/>
                    <a:pt x="124" y="0"/>
                    <a:pt x="1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" name="Freeform 80"/>
            <p:cNvSpPr>
              <a:spLocks/>
            </p:cNvSpPr>
            <p:nvPr/>
          </p:nvSpPr>
          <p:spPr bwMode="auto">
            <a:xfrm>
              <a:off x="5564" y="2160"/>
              <a:ext cx="61" cy="87"/>
            </a:xfrm>
            <a:custGeom>
              <a:avLst/>
              <a:gdLst>
                <a:gd name="T0" fmla="*/ 76 w 86"/>
                <a:gd name="T1" fmla="*/ 119 h 123"/>
                <a:gd name="T2" fmla="*/ 81 w 86"/>
                <a:gd name="T3" fmla="*/ 97 h 123"/>
                <a:gd name="T4" fmla="*/ 31 w 86"/>
                <a:gd name="T5" fmla="*/ 10 h 123"/>
                <a:gd name="T6" fmla="*/ 10 w 86"/>
                <a:gd name="T7" fmla="*/ 5 h 123"/>
                <a:gd name="T8" fmla="*/ 10 w 86"/>
                <a:gd name="T9" fmla="*/ 5 h 123"/>
                <a:gd name="T10" fmla="*/ 4 w 86"/>
                <a:gd name="T11" fmla="*/ 26 h 123"/>
                <a:gd name="T12" fmla="*/ 54 w 86"/>
                <a:gd name="T13" fmla="*/ 113 h 123"/>
                <a:gd name="T14" fmla="*/ 76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76" y="119"/>
                  </a:moveTo>
                  <a:cubicBezTo>
                    <a:pt x="83" y="114"/>
                    <a:pt x="86" y="105"/>
                    <a:pt x="81" y="97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3"/>
                    <a:pt x="17" y="0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9"/>
                    <a:pt x="0" y="19"/>
                    <a:pt x="4" y="26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9" y="120"/>
                    <a:pt x="68" y="123"/>
                    <a:pt x="7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Freeform 81"/>
            <p:cNvSpPr>
              <a:spLocks/>
            </p:cNvSpPr>
            <p:nvPr/>
          </p:nvSpPr>
          <p:spPr bwMode="auto">
            <a:xfrm>
              <a:off x="5464" y="2260"/>
              <a:ext cx="87" cy="62"/>
            </a:xfrm>
            <a:custGeom>
              <a:avLst/>
              <a:gdLst>
                <a:gd name="T0" fmla="*/ 118 w 123"/>
                <a:gd name="T1" fmla="*/ 76 h 86"/>
                <a:gd name="T2" fmla="*/ 113 w 123"/>
                <a:gd name="T3" fmla="*/ 55 h 86"/>
                <a:gd name="T4" fmla="*/ 26 w 123"/>
                <a:gd name="T5" fmla="*/ 4 h 86"/>
                <a:gd name="T6" fmla="*/ 5 w 123"/>
                <a:gd name="T7" fmla="*/ 10 h 86"/>
                <a:gd name="T8" fmla="*/ 5 w 123"/>
                <a:gd name="T9" fmla="*/ 10 h 86"/>
                <a:gd name="T10" fmla="*/ 10 w 123"/>
                <a:gd name="T11" fmla="*/ 31 h 86"/>
                <a:gd name="T12" fmla="*/ 97 w 123"/>
                <a:gd name="T13" fmla="*/ 82 h 86"/>
                <a:gd name="T14" fmla="*/ 118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118" y="76"/>
                  </a:moveTo>
                  <a:cubicBezTo>
                    <a:pt x="123" y="68"/>
                    <a:pt x="120" y="59"/>
                    <a:pt x="113" y="5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8" y="0"/>
                    <a:pt x="9" y="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18"/>
                    <a:pt x="3" y="27"/>
                    <a:pt x="10" y="3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105" y="86"/>
                    <a:pt x="114" y="83"/>
                    <a:pt x="11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Freeform 82"/>
            <p:cNvSpPr>
              <a:spLocks/>
            </p:cNvSpPr>
            <p:nvPr/>
          </p:nvSpPr>
          <p:spPr bwMode="auto">
            <a:xfrm>
              <a:off x="5429" y="2399"/>
              <a:ext cx="93" cy="22"/>
            </a:xfrm>
            <a:custGeom>
              <a:avLst/>
              <a:gdLst>
                <a:gd name="T0" fmla="*/ 131 w 131"/>
                <a:gd name="T1" fmla="*/ 15 h 31"/>
                <a:gd name="T2" fmla="*/ 116 w 131"/>
                <a:gd name="T3" fmla="*/ 0 h 31"/>
                <a:gd name="T4" fmla="*/ 16 w 131"/>
                <a:gd name="T5" fmla="*/ 0 h 31"/>
                <a:gd name="T6" fmla="*/ 0 w 131"/>
                <a:gd name="T7" fmla="*/ 15 h 31"/>
                <a:gd name="T8" fmla="*/ 0 w 131"/>
                <a:gd name="T9" fmla="*/ 15 h 31"/>
                <a:gd name="T10" fmla="*/ 16 w 131"/>
                <a:gd name="T11" fmla="*/ 31 h 31"/>
                <a:gd name="T12" fmla="*/ 116 w 131"/>
                <a:gd name="T13" fmla="*/ 31 h 31"/>
                <a:gd name="T14" fmla="*/ 131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131" y="15"/>
                  </a:moveTo>
                  <a:cubicBezTo>
                    <a:pt x="131" y="7"/>
                    <a:pt x="124" y="0"/>
                    <a:pt x="1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24" y="31"/>
                    <a:pt x="131" y="24"/>
                    <a:pt x="1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Freeform 83"/>
            <p:cNvSpPr>
              <a:spLocks/>
            </p:cNvSpPr>
            <p:nvPr/>
          </p:nvSpPr>
          <p:spPr bwMode="auto">
            <a:xfrm>
              <a:off x="5639" y="2633"/>
              <a:ext cx="149" cy="22"/>
            </a:xfrm>
            <a:custGeom>
              <a:avLst/>
              <a:gdLst>
                <a:gd name="T0" fmla="*/ 210 w 210"/>
                <a:gd name="T1" fmla="*/ 16 h 31"/>
                <a:gd name="T2" fmla="*/ 195 w 210"/>
                <a:gd name="T3" fmla="*/ 0 h 31"/>
                <a:gd name="T4" fmla="*/ 15 w 210"/>
                <a:gd name="T5" fmla="*/ 0 h 31"/>
                <a:gd name="T6" fmla="*/ 0 w 210"/>
                <a:gd name="T7" fmla="*/ 16 h 31"/>
                <a:gd name="T8" fmla="*/ 0 w 210"/>
                <a:gd name="T9" fmla="*/ 16 h 31"/>
                <a:gd name="T10" fmla="*/ 15 w 210"/>
                <a:gd name="T11" fmla="*/ 31 h 31"/>
                <a:gd name="T12" fmla="*/ 195 w 210"/>
                <a:gd name="T13" fmla="*/ 31 h 31"/>
                <a:gd name="T14" fmla="*/ 210 w 21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1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84"/>
            <p:cNvSpPr>
              <a:spLocks/>
            </p:cNvSpPr>
            <p:nvPr/>
          </p:nvSpPr>
          <p:spPr bwMode="auto">
            <a:xfrm>
              <a:off x="5676" y="2664"/>
              <a:ext cx="75" cy="27"/>
            </a:xfrm>
            <a:custGeom>
              <a:avLst/>
              <a:gdLst>
                <a:gd name="T0" fmla="*/ 0 w 106"/>
                <a:gd name="T1" fmla="*/ 0 h 38"/>
                <a:gd name="T2" fmla="*/ 53 w 106"/>
                <a:gd name="T3" fmla="*/ 38 h 38"/>
                <a:gd name="T4" fmla="*/ 106 w 106"/>
                <a:gd name="T5" fmla="*/ 0 h 38"/>
                <a:gd name="T6" fmla="*/ 0 w 106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38">
                  <a:moveTo>
                    <a:pt x="0" y="0"/>
                  </a:moveTo>
                  <a:cubicBezTo>
                    <a:pt x="8" y="22"/>
                    <a:pt x="28" y="38"/>
                    <a:pt x="53" y="38"/>
                  </a:cubicBezTo>
                  <a:cubicBezTo>
                    <a:pt x="78" y="38"/>
                    <a:pt x="98" y="22"/>
                    <a:pt x="10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85"/>
            <p:cNvSpPr>
              <a:spLocks noEditPoints="1"/>
            </p:cNvSpPr>
            <p:nvPr/>
          </p:nvSpPr>
          <p:spPr bwMode="auto">
            <a:xfrm>
              <a:off x="5558" y="2254"/>
              <a:ext cx="312" cy="331"/>
            </a:xfrm>
            <a:custGeom>
              <a:avLst/>
              <a:gdLst>
                <a:gd name="T0" fmla="*/ 219 w 438"/>
                <a:gd name="T1" fmla="*/ 0 h 465"/>
                <a:gd name="T2" fmla="*/ 0 w 438"/>
                <a:gd name="T3" fmla="*/ 219 h 465"/>
                <a:gd name="T4" fmla="*/ 72 w 438"/>
                <a:gd name="T5" fmla="*/ 381 h 465"/>
                <a:gd name="T6" fmla="*/ 82 w 438"/>
                <a:gd name="T7" fmla="*/ 390 h 465"/>
                <a:gd name="T8" fmla="*/ 114 w 438"/>
                <a:gd name="T9" fmla="*/ 465 h 465"/>
                <a:gd name="T10" fmla="*/ 324 w 438"/>
                <a:gd name="T11" fmla="*/ 465 h 465"/>
                <a:gd name="T12" fmla="*/ 356 w 438"/>
                <a:gd name="T13" fmla="*/ 390 h 465"/>
                <a:gd name="T14" fmla="*/ 366 w 438"/>
                <a:gd name="T15" fmla="*/ 381 h 465"/>
                <a:gd name="T16" fmla="*/ 438 w 438"/>
                <a:gd name="T17" fmla="*/ 219 h 465"/>
                <a:gd name="T18" fmla="*/ 219 w 438"/>
                <a:gd name="T19" fmla="*/ 0 h 465"/>
                <a:gd name="T20" fmla="*/ 234 w 438"/>
                <a:gd name="T21" fmla="*/ 323 h 465"/>
                <a:gd name="T22" fmla="*/ 234 w 438"/>
                <a:gd name="T23" fmla="*/ 342 h 465"/>
                <a:gd name="T24" fmla="*/ 230 w 438"/>
                <a:gd name="T25" fmla="*/ 353 h 465"/>
                <a:gd name="T26" fmla="*/ 219 w 438"/>
                <a:gd name="T27" fmla="*/ 357 h 465"/>
                <a:gd name="T28" fmla="*/ 216 w 438"/>
                <a:gd name="T29" fmla="*/ 357 h 465"/>
                <a:gd name="T30" fmla="*/ 205 w 438"/>
                <a:gd name="T31" fmla="*/ 353 h 465"/>
                <a:gd name="T32" fmla="*/ 201 w 438"/>
                <a:gd name="T33" fmla="*/ 342 h 465"/>
                <a:gd name="T34" fmla="*/ 201 w 438"/>
                <a:gd name="T35" fmla="*/ 325 h 465"/>
                <a:gd name="T36" fmla="*/ 144 w 438"/>
                <a:gd name="T37" fmla="*/ 311 h 465"/>
                <a:gd name="T38" fmla="*/ 154 w 438"/>
                <a:gd name="T39" fmla="*/ 271 h 465"/>
                <a:gd name="T40" fmla="*/ 210 w 438"/>
                <a:gd name="T41" fmla="*/ 286 h 465"/>
                <a:gd name="T42" fmla="*/ 242 w 438"/>
                <a:gd name="T43" fmla="*/ 265 h 465"/>
                <a:gd name="T44" fmla="*/ 206 w 438"/>
                <a:gd name="T45" fmla="*/ 235 h 465"/>
                <a:gd name="T46" fmla="*/ 146 w 438"/>
                <a:gd name="T47" fmla="*/ 173 h 465"/>
                <a:gd name="T48" fmla="*/ 203 w 438"/>
                <a:gd name="T49" fmla="*/ 113 h 465"/>
                <a:gd name="T50" fmla="*/ 203 w 438"/>
                <a:gd name="T51" fmla="*/ 96 h 465"/>
                <a:gd name="T52" fmla="*/ 207 w 438"/>
                <a:gd name="T53" fmla="*/ 85 h 465"/>
                <a:gd name="T54" fmla="*/ 218 w 438"/>
                <a:gd name="T55" fmla="*/ 81 h 465"/>
                <a:gd name="T56" fmla="*/ 221 w 438"/>
                <a:gd name="T57" fmla="*/ 81 h 465"/>
                <a:gd name="T58" fmla="*/ 232 w 438"/>
                <a:gd name="T59" fmla="*/ 85 h 465"/>
                <a:gd name="T60" fmla="*/ 236 w 438"/>
                <a:gd name="T61" fmla="*/ 96 h 465"/>
                <a:gd name="T62" fmla="*/ 236 w 438"/>
                <a:gd name="T63" fmla="*/ 111 h 465"/>
                <a:gd name="T64" fmla="*/ 285 w 438"/>
                <a:gd name="T65" fmla="*/ 122 h 465"/>
                <a:gd name="T66" fmla="*/ 275 w 438"/>
                <a:gd name="T67" fmla="*/ 160 h 465"/>
                <a:gd name="T68" fmla="*/ 226 w 438"/>
                <a:gd name="T69" fmla="*/ 149 h 465"/>
                <a:gd name="T70" fmla="*/ 197 w 438"/>
                <a:gd name="T71" fmla="*/ 168 h 465"/>
                <a:gd name="T72" fmla="*/ 238 w 438"/>
                <a:gd name="T73" fmla="*/ 197 h 465"/>
                <a:gd name="T74" fmla="*/ 294 w 438"/>
                <a:gd name="T75" fmla="*/ 260 h 465"/>
                <a:gd name="T76" fmla="*/ 234 w 438"/>
                <a:gd name="T77" fmla="*/ 32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8" h="465">
                  <a:moveTo>
                    <a:pt x="219" y="0"/>
                  </a:moveTo>
                  <a:cubicBezTo>
                    <a:pt x="98" y="0"/>
                    <a:pt x="0" y="98"/>
                    <a:pt x="0" y="219"/>
                  </a:cubicBezTo>
                  <a:cubicBezTo>
                    <a:pt x="0" y="283"/>
                    <a:pt x="28" y="341"/>
                    <a:pt x="72" y="381"/>
                  </a:cubicBezTo>
                  <a:cubicBezTo>
                    <a:pt x="72" y="382"/>
                    <a:pt x="78" y="387"/>
                    <a:pt x="82" y="390"/>
                  </a:cubicBezTo>
                  <a:cubicBezTo>
                    <a:pt x="102" y="408"/>
                    <a:pt x="114" y="436"/>
                    <a:pt x="114" y="465"/>
                  </a:cubicBezTo>
                  <a:cubicBezTo>
                    <a:pt x="324" y="465"/>
                    <a:pt x="324" y="465"/>
                    <a:pt x="324" y="465"/>
                  </a:cubicBezTo>
                  <a:cubicBezTo>
                    <a:pt x="324" y="436"/>
                    <a:pt x="336" y="408"/>
                    <a:pt x="356" y="390"/>
                  </a:cubicBezTo>
                  <a:cubicBezTo>
                    <a:pt x="360" y="387"/>
                    <a:pt x="366" y="382"/>
                    <a:pt x="366" y="381"/>
                  </a:cubicBezTo>
                  <a:cubicBezTo>
                    <a:pt x="410" y="341"/>
                    <a:pt x="438" y="283"/>
                    <a:pt x="438" y="219"/>
                  </a:cubicBezTo>
                  <a:cubicBezTo>
                    <a:pt x="438" y="98"/>
                    <a:pt x="340" y="0"/>
                    <a:pt x="219" y="0"/>
                  </a:cubicBezTo>
                  <a:close/>
                  <a:moveTo>
                    <a:pt x="234" y="323"/>
                  </a:moveTo>
                  <a:cubicBezTo>
                    <a:pt x="234" y="342"/>
                    <a:pt x="234" y="342"/>
                    <a:pt x="234" y="342"/>
                  </a:cubicBezTo>
                  <a:cubicBezTo>
                    <a:pt x="234" y="346"/>
                    <a:pt x="233" y="350"/>
                    <a:pt x="230" y="353"/>
                  </a:cubicBezTo>
                  <a:cubicBezTo>
                    <a:pt x="227" y="356"/>
                    <a:pt x="223" y="357"/>
                    <a:pt x="219" y="357"/>
                  </a:cubicBezTo>
                  <a:cubicBezTo>
                    <a:pt x="216" y="357"/>
                    <a:pt x="216" y="357"/>
                    <a:pt x="216" y="357"/>
                  </a:cubicBezTo>
                  <a:cubicBezTo>
                    <a:pt x="212" y="357"/>
                    <a:pt x="208" y="356"/>
                    <a:pt x="205" y="353"/>
                  </a:cubicBezTo>
                  <a:cubicBezTo>
                    <a:pt x="203" y="350"/>
                    <a:pt x="201" y="346"/>
                    <a:pt x="201" y="342"/>
                  </a:cubicBezTo>
                  <a:cubicBezTo>
                    <a:pt x="201" y="325"/>
                    <a:pt x="201" y="325"/>
                    <a:pt x="201" y="325"/>
                  </a:cubicBezTo>
                  <a:cubicBezTo>
                    <a:pt x="178" y="324"/>
                    <a:pt x="156" y="318"/>
                    <a:pt x="144" y="311"/>
                  </a:cubicBezTo>
                  <a:cubicBezTo>
                    <a:pt x="154" y="271"/>
                    <a:pt x="154" y="271"/>
                    <a:pt x="154" y="271"/>
                  </a:cubicBezTo>
                  <a:cubicBezTo>
                    <a:pt x="168" y="279"/>
                    <a:pt x="188" y="286"/>
                    <a:pt x="210" y="286"/>
                  </a:cubicBezTo>
                  <a:cubicBezTo>
                    <a:pt x="229" y="286"/>
                    <a:pt x="242" y="278"/>
                    <a:pt x="242" y="265"/>
                  </a:cubicBezTo>
                  <a:cubicBezTo>
                    <a:pt x="242" y="252"/>
                    <a:pt x="232" y="244"/>
                    <a:pt x="206" y="235"/>
                  </a:cubicBezTo>
                  <a:cubicBezTo>
                    <a:pt x="170" y="223"/>
                    <a:pt x="146" y="206"/>
                    <a:pt x="146" y="173"/>
                  </a:cubicBezTo>
                  <a:cubicBezTo>
                    <a:pt x="146" y="144"/>
                    <a:pt x="167" y="120"/>
                    <a:pt x="203" y="113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3" y="92"/>
                    <a:pt x="204" y="88"/>
                    <a:pt x="207" y="85"/>
                  </a:cubicBezTo>
                  <a:cubicBezTo>
                    <a:pt x="210" y="83"/>
                    <a:pt x="214" y="81"/>
                    <a:pt x="218" y="81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225" y="81"/>
                    <a:pt x="229" y="83"/>
                    <a:pt x="232" y="85"/>
                  </a:cubicBezTo>
                  <a:cubicBezTo>
                    <a:pt x="234" y="88"/>
                    <a:pt x="236" y="92"/>
                    <a:pt x="236" y="96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59" y="112"/>
                    <a:pt x="274" y="117"/>
                    <a:pt x="285" y="122"/>
                  </a:cubicBezTo>
                  <a:cubicBezTo>
                    <a:pt x="275" y="160"/>
                    <a:pt x="275" y="160"/>
                    <a:pt x="275" y="160"/>
                  </a:cubicBezTo>
                  <a:cubicBezTo>
                    <a:pt x="266" y="157"/>
                    <a:pt x="251" y="149"/>
                    <a:pt x="226" y="149"/>
                  </a:cubicBezTo>
                  <a:cubicBezTo>
                    <a:pt x="204" y="149"/>
                    <a:pt x="197" y="158"/>
                    <a:pt x="197" y="168"/>
                  </a:cubicBezTo>
                  <a:cubicBezTo>
                    <a:pt x="197" y="179"/>
                    <a:pt x="209" y="186"/>
                    <a:pt x="238" y="197"/>
                  </a:cubicBezTo>
                  <a:cubicBezTo>
                    <a:pt x="278" y="211"/>
                    <a:pt x="294" y="230"/>
                    <a:pt x="294" y="260"/>
                  </a:cubicBezTo>
                  <a:cubicBezTo>
                    <a:pt x="294" y="290"/>
                    <a:pt x="273" y="316"/>
                    <a:pt x="2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5627539" y="5333204"/>
            <a:ext cx="115746" cy="115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038127" y="5333204"/>
            <a:ext cx="115746" cy="115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43635" y="5333204"/>
            <a:ext cx="115746" cy="115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A6B61353-A90C-C740-8E05-1120B4436DD2}"/>
              </a:ext>
            </a:extLst>
          </p:cNvPr>
          <p:cNvSpPr txBox="1">
            <a:spLocks/>
          </p:cNvSpPr>
          <p:nvPr/>
        </p:nvSpPr>
        <p:spPr>
          <a:xfrm>
            <a:off x="1060428" y="4597930"/>
            <a:ext cx="10321872" cy="4531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Member: </a:t>
            </a:r>
            <a:r>
              <a:rPr lang="ja-JP" altLang="en-US"/>
              <a:t>贺文鑫</a:t>
            </a:r>
            <a:r>
              <a:rPr lang="zh-CN" altLang="en-US" dirty="0"/>
              <a:t>、</a:t>
            </a:r>
            <a:r>
              <a:rPr lang="ja-JP" altLang="en-US"/>
              <a:t>张欣童</a:t>
            </a:r>
            <a:r>
              <a:rPr lang="zh-CN" altLang="en-US" dirty="0"/>
              <a:t>、</a:t>
            </a:r>
            <a:r>
              <a:rPr lang="ja-JP" altLang="en-US"/>
              <a:t>吴欣雨</a:t>
            </a:r>
            <a:r>
              <a:rPr lang="zh-CN" altLang="en-US" dirty="0"/>
              <a:t>、</a:t>
            </a:r>
            <a:r>
              <a:rPr lang="ja-JP" altLang="en-US"/>
              <a:t>赵博文</a:t>
            </a:r>
            <a:r>
              <a:rPr lang="zh-CN" altLang="en-US" dirty="0"/>
              <a:t>、</a:t>
            </a:r>
            <a:r>
              <a:rPr lang="ja-JP" altLang="en-US"/>
              <a:t>单弋豪</a:t>
            </a:r>
            <a:r>
              <a:rPr lang="zh-CN" altLang="en-US" dirty="0"/>
              <a:t>、</a:t>
            </a:r>
            <a:r>
              <a:rPr lang="ja-JP" altLang="en-US"/>
              <a:t>刘茹</a:t>
            </a:r>
            <a:r>
              <a:rPr lang="zh-CN" altLang="en-US" dirty="0"/>
              <a:t>、</a:t>
            </a:r>
            <a:r>
              <a:rPr lang="ja-JP" altLang="en-US"/>
              <a:t>童昕</a:t>
            </a:r>
            <a:r>
              <a:rPr lang="zh-CN" altLang="en-US" dirty="0"/>
              <a:t>、</a:t>
            </a:r>
            <a:r>
              <a:rPr lang="ja-JP" altLang="en-US"/>
              <a:t>周康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95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2810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常用问题</a:t>
            </a:r>
            <a:r>
              <a:rPr lang="en-US" altLang="zh-CN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/</a:t>
            </a:r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热门搜索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放在中部，便于用户快速对常见问题的快速查询。</a:t>
            </a:r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90754" y="903744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2121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NETFLIX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801869" y="4042025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领英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EB1C019-93ED-A44D-897E-876744C50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561" y="1540081"/>
            <a:ext cx="5559439" cy="24144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B2DDAE-0B68-AD41-A5B0-6A62CD183CE4}"/>
              </a:ext>
            </a:extLst>
          </p:cNvPr>
          <p:cNvSpPr/>
          <p:nvPr/>
        </p:nvSpPr>
        <p:spPr>
          <a:xfrm>
            <a:off x="8025174" y="978105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https://</a:t>
            </a:r>
            <a:r>
              <a:rPr lang="en-US" dirty="0" err="1">
                <a:latin typeface="DengXian" panose="02010600030101010101" pitchFamily="2" charset="-122"/>
                <a:cs typeface="Times New Roman" panose="02020603050405020304" pitchFamily="18" charset="0"/>
              </a:rPr>
              <a:t>help.netflix.com</a:t>
            </a:r>
            <a:r>
              <a:rPr 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DengXian" panose="02010600030101010101" pitchFamily="2" charset="-122"/>
                <a:cs typeface="Times New Roman" panose="02020603050405020304" pitchFamily="18" charset="0"/>
              </a:rPr>
              <a:t>en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A638B-EE11-EF4A-A51A-1273949F6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607" y="4591170"/>
            <a:ext cx="5615393" cy="21928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8845B8-9281-1040-99F4-6DF530D3E98A}"/>
              </a:ext>
            </a:extLst>
          </p:cNvPr>
          <p:cNvSpPr/>
          <p:nvPr/>
        </p:nvSpPr>
        <p:spPr>
          <a:xfrm>
            <a:off x="7638535" y="4089038"/>
            <a:ext cx="4068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kern="100" dirty="0">
                <a:solidFill>
                  <a:srgbClr val="0563C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https://www.linkedin.com/help/linkedin</a:t>
            </a:r>
            <a:endParaRPr lang="en-US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图片背景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放在顶部，增加页面多样性，增强浏览体验。</a:t>
            </a:r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1069843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0871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GitHub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770827" y="3869186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大疆科技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31" name="图片 5">
            <a:extLst>
              <a:ext uri="{FF2B5EF4-FFF2-40B4-BE49-F238E27FC236}">
                <a16:creationId xmlns:a16="http://schemas.microsoft.com/office/drawing/2014/main" id="{432FC9B0-83C8-4341-9427-68E556532BF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51674" y="1687383"/>
            <a:ext cx="5072382" cy="1972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2815C1-B4F2-1749-832D-A2D8D640125F}"/>
              </a:ext>
            </a:extLst>
          </p:cNvPr>
          <p:cNvSpPr/>
          <p:nvPr/>
        </p:nvSpPr>
        <p:spPr>
          <a:xfrm>
            <a:off x="7862663" y="1151495"/>
            <a:ext cx="2919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https://help.github.com/en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97AF51-9719-6446-BEFF-136D54FB8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802" y="4542054"/>
            <a:ext cx="5072382" cy="21146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3D57FE-FC1B-DB4C-BAEA-B7799E45B135}"/>
              </a:ext>
            </a:extLst>
          </p:cNvPr>
          <p:cNvSpPr/>
          <p:nvPr/>
        </p:nvSpPr>
        <p:spPr>
          <a:xfrm>
            <a:off x="8170441" y="3818906"/>
            <a:ext cx="3369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engXian" panose="02010600030101010101" pitchFamily="2" charset="-122"/>
                <a:cs typeface="Times New Roman" panose="02020603050405020304" pitchFamily="18" charset="0"/>
                <a:hlinkClick r:id="rId7"/>
              </a:rPr>
              <a:t>https://www.dji.com/cn/support?site=brandsite&amp;from=nav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40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人工咨询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放在底部，遇到解决不了的问题，可人工询问。</a:t>
            </a:r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1701435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5734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JW PLAYER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790754" y="4229263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14109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VMWARE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A26F9B-FC42-3D42-ABC9-DAB4470F1CF1}"/>
              </a:ext>
            </a:extLst>
          </p:cNvPr>
          <p:cNvSpPr/>
          <p:nvPr/>
        </p:nvSpPr>
        <p:spPr>
          <a:xfrm>
            <a:off x="8362950" y="1646523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https://support.jwplayer.com/</a:t>
            </a:r>
            <a:r>
              <a:rPr lang="en-US" dirty="0">
                <a:latin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1DD0B-58CB-2943-8884-6DE943251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21" y="2262111"/>
            <a:ext cx="5781679" cy="1075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66739-6607-9B42-8F87-1BE89E674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224" y="4991924"/>
            <a:ext cx="2800555" cy="6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9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16610" y="1095812"/>
            <a:ext cx="3655294" cy="4873725"/>
            <a:chOff x="935064" y="1095813"/>
            <a:chExt cx="3655294" cy="487372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跳转链接</a:t>
              </a:r>
              <a:endParaRPr lang="en-US" altLang="zh-CN" sz="3600" kern="0" dirty="0">
                <a:solidFill>
                  <a:prstClr val="white"/>
                </a:solidFill>
                <a:latin typeface="Segoe UI Light" pitchFamily="34" charset="0"/>
                <a:ea typeface="微软雅黑"/>
                <a:cs typeface="Segoe UI Light" pitchFamily="34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4320622" y="1095812"/>
            <a:ext cx="3655294" cy="4873725"/>
            <a:chOff x="935064" y="1095813"/>
            <a:chExt cx="3655294" cy="487372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推广元素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8124634" y="1095812"/>
            <a:ext cx="3655294" cy="4873725"/>
            <a:chOff x="935064" y="1095813"/>
            <a:chExt cx="3655294" cy="487372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评价元素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跳转链接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272442"/>
            <a:ext cx="5098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放在顶部项目栏，不属于帮助中心的功能，为了可以使用户快速切到相关平台。</a:t>
            </a:r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1701435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5612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BALSAMIQ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790754" y="4229263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联想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5631F69-7649-C64A-B406-609AAF184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903" y="2318566"/>
            <a:ext cx="3450563" cy="100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A873B3-C42F-0C46-B43E-7EFAC68F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02" y="4951915"/>
            <a:ext cx="4889500" cy="660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F39E3C-B3A3-0E46-818E-1413B7659952}"/>
              </a:ext>
            </a:extLst>
          </p:cNvPr>
          <p:cNvSpPr/>
          <p:nvPr/>
        </p:nvSpPr>
        <p:spPr>
          <a:xfrm>
            <a:off x="7543419" y="4255600"/>
            <a:ext cx="364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https://newsupport.lenovo.com.cn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16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推广元素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放在底部，加强产品推广。</a:t>
            </a:r>
            <a:r>
              <a:rPr lang="en-US" dirty="0"/>
              <a:t> 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47802" y="881097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新浪云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32" name="图片 33">
            <a:extLst>
              <a:ext uri="{FF2B5EF4-FFF2-40B4-BE49-F238E27FC236}">
                <a16:creationId xmlns:a16="http://schemas.microsoft.com/office/drawing/2014/main" id="{B430E78F-9EA9-0646-9C86-B7F799D29C4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06640" y="1670092"/>
            <a:ext cx="4090035" cy="48221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7A2157-6E9C-3C48-B287-DBEE59060BB3}"/>
              </a:ext>
            </a:extLst>
          </p:cNvPr>
          <p:cNvSpPr/>
          <p:nvPr/>
        </p:nvSpPr>
        <p:spPr>
          <a:xfrm>
            <a:off x="6736688" y="1274455"/>
            <a:ext cx="5407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https://www.sinacloud.com/index/faq/sort_id/1.html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2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评价元素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放在中部，便于用户快速对常见问题的快速查询</a:t>
            </a:r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629290" y="927181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腾讯云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790754" y="4229263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11128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支付宝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31" name="图片 41">
            <a:extLst>
              <a:ext uri="{FF2B5EF4-FFF2-40B4-BE49-F238E27FC236}">
                <a16:creationId xmlns:a16="http://schemas.microsoft.com/office/drawing/2014/main" id="{CA5EE111-8540-CA4B-AFD8-0038B435F89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29290" y="4875952"/>
            <a:ext cx="5065073" cy="13908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89C1F5B-B6A9-024C-AE19-AFA00DF81A1A}"/>
              </a:ext>
            </a:extLst>
          </p:cNvPr>
          <p:cNvSpPr txBox="1"/>
          <p:nvPr/>
        </p:nvSpPr>
        <p:spPr>
          <a:xfrm>
            <a:off x="7794916" y="4458370"/>
            <a:ext cx="4017959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u="sng" dirty="0">
                <a:hlinkClick r:id="rId5"/>
              </a:rPr>
              <a:t>help.lab.alipay.com/hall/index.htm</a:t>
            </a:r>
            <a:r>
              <a:rPr lang="en-US" sz="1200" dirty="0"/>
              <a:t> </a:t>
            </a:r>
            <a:endParaRPr 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4" name="图片 15">
            <a:extLst>
              <a:ext uri="{FF2B5EF4-FFF2-40B4-BE49-F238E27FC236}">
                <a16:creationId xmlns:a16="http://schemas.microsoft.com/office/drawing/2014/main" id="{69529A89-90BD-DA4E-A7FA-8299E9E7035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90" y="1646795"/>
            <a:ext cx="5065071" cy="18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16610" y="1095812"/>
            <a:ext cx="3655294" cy="4873725"/>
            <a:chOff x="935064" y="1095813"/>
            <a:chExt cx="3655294" cy="487372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 kern="0">
                  <a:solidFill>
                    <a:prstClr val="white"/>
                  </a:solidFill>
                  <a:latin typeface="Segoe UI"/>
                  <a:ea typeface="微软雅黑"/>
                  <a:cs typeface="Segoe UI Light" pitchFamily="34" charset="0"/>
                </a:rPr>
                <a:t>语言切换</a:t>
              </a:r>
              <a:endParaRPr lang="en-US" altLang="zh-CN" sz="3600" kern="0" dirty="0">
                <a:solidFill>
                  <a:prstClr val="white"/>
                </a:solidFill>
                <a:latin typeface="Segoe UI Light" pitchFamily="34" charset="0"/>
                <a:ea typeface="微软雅黑"/>
                <a:cs typeface="Segoe UI Light" pitchFamily="34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4320622" y="1095812"/>
            <a:ext cx="3655294" cy="4873725"/>
            <a:chOff x="935064" y="1095813"/>
            <a:chExt cx="3655294" cy="487372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账户登录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8124634" y="1095812"/>
            <a:ext cx="3655294" cy="4873725"/>
            <a:chOff x="935064" y="1095813"/>
            <a:chExt cx="3655294" cy="487372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3782" y="4157265"/>
              <a:ext cx="211147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页脚信息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05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430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语言切换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放在中部，便于用户快速对常见问题的快速查询</a:t>
            </a:r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830169" y="3941456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8194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QGIS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31" name="图片 12" descr="/Users/trinitytong/Desktop/屏幕快照 2019-03-25 下午4.10.33.png">
            <a:extLst>
              <a:ext uri="{FF2B5EF4-FFF2-40B4-BE49-F238E27FC236}">
                <a16:creationId xmlns:a16="http://schemas.microsoft.com/office/drawing/2014/main" id="{ACBB4474-1764-514D-BC69-5EF80C23835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399" y="1816626"/>
            <a:ext cx="2829722" cy="18517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023195-C009-B547-AD72-F24DD23A5787}"/>
              </a:ext>
            </a:extLst>
          </p:cNvPr>
          <p:cNvSpPr/>
          <p:nvPr/>
        </p:nvSpPr>
        <p:spPr>
          <a:xfrm>
            <a:off x="6693379" y="1387690"/>
            <a:ext cx="5498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https://support.huawei.com/enterprise/zh/index.html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9E7010-861B-A743-8987-ACA23C5391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369"/>
          <a:stretch/>
        </p:blipFill>
        <p:spPr>
          <a:xfrm>
            <a:off x="6677181" y="4854105"/>
            <a:ext cx="2391443" cy="1963554"/>
          </a:xfrm>
          <a:prstGeom prst="rect">
            <a:avLst/>
          </a:prstGeom>
        </p:spPr>
      </p:pic>
      <p:grpSp>
        <p:nvGrpSpPr>
          <p:cNvPr id="40" name="组 6">
            <a:extLst>
              <a:ext uri="{FF2B5EF4-FFF2-40B4-BE49-F238E27FC236}">
                <a16:creationId xmlns:a16="http://schemas.microsoft.com/office/drawing/2014/main" id="{768F544B-4CC3-7042-A005-E7779E993404}"/>
              </a:ext>
            </a:extLst>
          </p:cNvPr>
          <p:cNvGrpSpPr/>
          <p:nvPr/>
        </p:nvGrpSpPr>
        <p:grpSpPr>
          <a:xfrm>
            <a:off x="6761284" y="942120"/>
            <a:ext cx="4742146" cy="736383"/>
            <a:chOff x="6794729" y="2606519"/>
            <a:chExt cx="4742146" cy="736383"/>
          </a:xfrm>
        </p:grpSpPr>
        <p:sp>
          <p:nvSpPr>
            <p:cNvPr id="41" name="矩形 70">
              <a:extLst>
                <a:ext uri="{FF2B5EF4-FFF2-40B4-BE49-F238E27FC236}">
                  <a16:creationId xmlns:a16="http://schemas.microsoft.com/office/drawing/2014/main" id="{755B4807-FD72-0646-A8FD-BD854C157E94}"/>
                </a:ext>
              </a:extLst>
            </p:cNvPr>
            <p:cNvSpPr/>
            <p:nvPr/>
          </p:nvSpPr>
          <p:spPr>
            <a:xfrm>
              <a:off x="6805844" y="260651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华为云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42" name="矩形 71">
              <a:extLst>
                <a:ext uri="{FF2B5EF4-FFF2-40B4-BE49-F238E27FC236}">
                  <a16:creationId xmlns:a16="http://schemas.microsoft.com/office/drawing/2014/main" id="{9A8D13C8-76A3-3249-BB43-A8236A9CE333}"/>
                </a:ext>
              </a:extLst>
            </p:cNvPr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43" name="直接连接符 51">
              <a:extLst>
                <a:ext uri="{FF2B5EF4-FFF2-40B4-BE49-F238E27FC236}">
                  <a16:creationId xmlns:a16="http://schemas.microsoft.com/office/drawing/2014/main" id="{2EA9AFBB-CA8B-C94B-9B18-52888AD467B0}"/>
                </a:ext>
              </a:extLst>
            </p:cNvPr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A71EF7A-5293-FA47-815F-E828DA43C3BA}"/>
              </a:ext>
            </a:extLst>
          </p:cNvPr>
          <p:cNvSpPr/>
          <p:nvPr/>
        </p:nvSpPr>
        <p:spPr>
          <a:xfrm>
            <a:off x="6678261" y="4453604"/>
            <a:ext cx="4589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qgis.org</a:t>
            </a:r>
            <a:r>
              <a:rPr lang="en-US" dirty="0"/>
              <a:t>/</a:t>
            </a:r>
            <a:r>
              <a:rPr lang="en-US" dirty="0" err="1"/>
              <a:t>zh_CN</a:t>
            </a:r>
            <a:r>
              <a:rPr lang="en-US" dirty="0"/>
              <a:t>/docs/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0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064" y="487767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账户登录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972405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8130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ARM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790754" y="4229263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京东云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sp>
        <p:nvSpPr>
          <p:cNvPr id="31" name="矩形 57">
            <a:extLst>
              <a:ext uri="{FF2B5EF4-FFF2-40B4-BE49-F238E27FC236}">
                <a16:creationId xmlns:a16="http://schemas.microsoft.com/office/drawing/2014/main" id="{29B1FC2C-BE37-D24E-85E0-124E5DB770E6}"/>
              </a:ext>
            </a:extLst>
          </p:cNvPr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/>
              <a:t>通常以下拉框或是跳转链接的方式实现登录功能</a:t>
            </a:r>
            <a:r>
              <a:rPr lang="zh-CN" altLang="en-US" dirty="0"/>
              <a:t>。</a:t>
            </a:r>
            <a:endParaRPr lang="en-US" dirty="0"/>
          </a:p>
        </p:txBody>
      </p:sp>
      <p:pic>
        <p:nvPicPr>
          <p:cNvPr id="32" name="图片 1">
            <a:extLst>
              <a:ext uri="{FF2B5EF4-FFF2-40B4-BE49-F238E27FC236}">
                <a16:creationId xmlns:a16="http://schemas.microsoft.com/office/drawing/2014/main" id="{6E5962B8-565D-BF45-9722-E4C5B70F45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67369" y="1833555"/>
            <a:ext cx="5431355" cy="2039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326AE7-DB3D-1F45-A20B-BA050924CD25}"/>
              </a:ext>
            </a:extLst>
          </p:cNvPr>
          <p:cNvSpPr/>
          <p:nvPr/>
        </p:nvSpPr>
        <p:spPr>
          <a:xfrm>
            <a:off x="5982335" y="1369027"/>
            <a:ext cx="6016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indent="266700" algn="just">
              <a:spcAft>
                <a:spcPts val="0"/>
              </a:spcAft>
            </a:pPr>
            <a:r>
              <a:rPr lang="en-US" u="sng" kern="100" dirty="0">
                <a:solidFill>
                  <a:srgbClr val="0563C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https://www.arm.com/resources/education/textbooks</a:t>
            </a:r>
            <a:endParaRPr lang="en-US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B613-ED32-C647-9F74-3EE03AB39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206" y="5562539"/>
            <a:ext cx="2953994" cy="6751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21DDA7-CB6E-654E-92E9-F51271D9C095}"/>
              </a:ext>
            </a:extLst>
          </p:cNvPr>
          <p:cNvSpPr/>
          <p:nvPr/>
        </p:nvSpPr>
        <p:spPr>
          <a:xfrm>
            <a:off x="6647206" y="47324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docs.jdcloud.com</a:t>
            </a:r>
            <a:r>
              <a:rPr lang="en-US" dirty="0"/>
              <a:t>/</a:t>
            </a:r>
            <a:r>
              <a:rPr lang="en-US" dirty="0" err="1"/>
              <a:t>cn</a:t>
            </a:r>
            <a:r>
              <a:rPr lang="en-US" dirty="0"/>
              <a:t>/object-storage-service/product-overview</a:t>
            </a:r>
          </a:p>
        </p:txBody>
      </p:sp>
    </p:spTree>
    <p:extLst>
      <p:ext uri="{BB962C8B-B14F-4D97-AF65-F5344CB8AC3E}">
        <p14:creationId xmlns:p14="http://schemas.microsoft.com/office/powerpoint/2010/main" val="10702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10633" y="2975890"/>
            <a:ext cx="3512950" cy="453110"/>
          </a:xfrm>
        </p:spPr>
        <p:txBody>
          <a:bodyPr/>
          <a:lstStyle/>
          <a:p>
            <a:r>
              <a:rPr lang="zh-CN" altLang="en-US" sz="2800" b="1" dirty="0">
                <a:solidFill>
                  <a:prstClr val="black"/>
                </a:solidFill>
                <a:latin typeface="Segoe UI"/>
                <a:ea typeface="微软雅黑"/>
              </a:rPr>
              <a:t>第一部分 </a:t>
            </a:r>
            <a:r>
              <a:rPr lang="en-US" altLang="zh-CN" sz="2800" b="1" dirty="0">
                <a:solidFill>
                  <a:prstClr val="black"/>
                </a:solidFill>
                <a:latin typeface="Segoe UI"/>
                <a:ea typeface="微软雅黑"/>
              </a:rPr>
              <a:t>| </a:t>
            </a:r>
            <a:r>
              <a:rPr lang="ja-JP" altLang="en-US" sz="2800" b="1">
                <a:solidFill>
                  <a:prstClr val="black"/>
                </a:solidFill>
                <a:latin typeface="Segoe UI"/>
                <a:ea typeface="微软雅黑"/>
              </a:rPr>
              <a:t>元素识别</a:t>
            </a:r>
            <a:endParaRPr lang="zh-CN" altLang="en-US" sz="2800" b="1" dirty="0">
              <a:solidFill>
                <a:prstClr val="black"/>
              </a:solidFill>
              <a:latin typeface="Segoe UI"/>
              <a:ea typeface="微软雅黑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7910633" y="3886710"/>
            <a:ext cx="3512950" cy="453110"/>
          </a:xfrm>
        </p:spPr>
        <p:txBody>
          <a:bodyPr/>
          <a:lstStyle/>
          <a:p>
            <a:r>
              <a:rPr lang="zh-CN" altLang="en-US" sz="2800" b="1" dirty="0">
                <a:solidFill>
                  <a:prstClr val="black"/>
                </a:solidFill>
                <a:latin typeface="Segoe UI"/>
                <a:ea typeface="微软雅黑"/>
              </a:rPr>
              <a:t>第二部分 </a:t>
            </a:r>
            <a:r>
              <a:rPr lang="en-US" altLang="zh-CN" sz="2800" b="1" dirty="0">
                <a:solidFill>
                  <a:prstClr val="black"/>
                </a:solidFill>
                <a:latin typeface="Segoe UI"/>
                <a:ea typeface="微软雅黑"/>
              </a:rPr>
              <a:t>|</a:t>
            </a:r>
            <a:r>
              <a:rPr lang="zh-CN" altLang="en-US" sz="2800" b="1" dirty="0">
                <a:solidFill>
                  <a:prstClr val="black"/>
                </a:solidFill>
                <a:latin typeface="Segoe UI"/>
                <a:ea typeface="微软雅黑"/>
              </a:rPr>
              <a:t> </a:t>
            </a:r>
            <a:r>
              <a:rPr lang="ja-JP" altLang="en-US" sz="2800" b="1">
                <a:solidFill>
                  <a:prstClr val="black"/>
                </a:solidFill>
                <a:latin typeface="Segoe UI"/>
                <a:ea typeface="微软雅黑"/>
              </a:rPr>
              <a:t>反思总结</a:t>
            </a:r>
            <a:endParaRPr lang="zh-CN" altLang="en-US" sz="2800" b="1" dirty="0">
              <a:solidFill>
                <a:prstClr val="black"/>
              </a:solidFill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665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页脚信息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386702"/>
            <a:ext cx="5160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用于显示文档的附加信息，</a:t>
            </a:r>
            <a:r>
              <a:rPr lang="ja-JP" altLang="en-US"/>
              <a:t>如法律规范</a:t>
            </a:r>
            <a:r>
              <a:rPr lang="zh-CN" altLang="en-US" dirty="0"/>
              <a:t>、</a:t>
            </a:r>
            <a:r>
              <a:rPr lang="ja-JP" altLang="en-US"/>
              <a:t>版权信息等</a:t>
            </a:r>
            <a:r>
              <a:rPr lang="zh-CN" altLang="en-US" dirty="0"/>
              <a:t>。</a:t>
            </a:r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636201" y="946308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数澜科技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662254" y="3819961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8018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易接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95EBC18-30CE-A348-A579-3D423B81A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860" y="2020924"/>
            <a:ext cx="5486400" cy="1130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FDCDA7-7963-9244-8124-4EAED4DC08BA}"/>
              </a:ext>
            </a:extLst>
          </p:cNvPr>
          <p:cNvSpPr/>
          <p:nvPr/>
        </p:nvSpPr>
        <p:spPr>
          <a:xfrm>
            <a:off x="6533860" y="1436885"/>
            <a:ext cx="575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www.dtwave.com</a:t>
            </a:r>
            <a:r>
              <a:rPr lang="en-US" dirty="0"/>
              <a:t>/support/</a:t>
            </a:r>
            <a:r>
              <a:rPr lang="en-US" dirty="0" err="1"/>
              <a:t>doc_center.html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0B5F3-44AD-1244-80CC-9301BF224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884" y="4954588"/>
            <a:ext cx="5733116" cy="1066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A19B48-7215-7A4C-BED4-6FB2A25C4933}"/>
              </a:ext>
            </a:extLst>
          </p:cNvPr>
          <p:cNvSpPr/>
          <p:nvPr/>
        </p:nvSpPr>
        <p:spPr>
          <a:xfrm>
            <a:off x="6636201" y="4404621"/>
            <a:ext cx="4258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https://www.1sdk.cn/</a:t>
            </a:r>
            <a:r>
              <a:rPr lang="en-US" dirty="0" err="1"/>
              <a:t>helpcenter.html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4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2891241" y="1440180"/>
            <a:ext cx="6409518" cy="5006340"/>
            <a:chOff x="695325" y="1441921"/>
            <a:chExt cx="5060581" cy="1963554"/>
          </a:xfrm>
        </p:grpSpPr>
        <p:sp>
          <p:nvSpPr>
            <p:cNvPr id="18" name="矩形 17"/>
            <p:cNvSpPr/>
            <p:nvPr/>
          </p:nvSpPr>
          <p:spPr>
            <a:xfrm>
              <a:off x="695325" y="1441921"/>
              <a:ext cx="5060581" cy="196355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77800" algn="c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3356" y="1816766"/>
              <a:ext cx="1826141" cy="370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2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创新元素</a:t>
              </a:r>
              <a:endPara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63356" y="2337098"/>
              <a:ext cx="4417622" cy="724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集中于嵌入式帮助文档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，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包括鼠标悬浮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弹窗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模拟器等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，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提供即搜即用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非打扰式帮助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以真正任务为导向等功能</a:t>
              </a:r>
              <a:endPara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21" name="直接连接符 18"/>
            <p:cNvCxnSpPr/>
            <p:nvPr/>
          </p:nvCxnSpPr>
          <p:spPr>
            <a:xfrm>
              <a:off x="1010861" y="182023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69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16610" y="1095812"/>
            <a:ext cx="3655294" cy="4873725"/>
            <a:chOff x="935064" y="1095813"/>
            <a:chExt cx="3655294" cy="487372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 kern="0">
                  <a:solidFill>
                    <a:prstClr val="white"/>
                  </a:solidFill>
                  <a:latin typeface="Segoe UI"/>
                  <a:ea typeface="微软雅黑"/>
                  <a:cs typeface="Segoe UI Light" pitchFamily="34" charset="0"/>
                </a:rPr>
                <a:t>认证标志</a:t>
              </a:r>
              <a:endParaRPr lang="en-US" altLang="zh-CN" sz="3600" kern="0" dirty="0">
                <a:solidFill>
                  <a:prstClr val="white"/>
                </a:solidFill>
                <a:latin typeface="Segoe UI Light" pitchFamily="34" charset="0"/>
                <a:ea typeface="微软雅黑"/>
                <a:cs typeface="Segoe UI Light" pitchFamily="34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4320622" y="1095812"/>
            <a:ext cx="3655294" cy="4873725"/>
            <a:chOff x="935064" y="1095813"/>
            <a:chExt cx="3655294" cy="487372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悬挂元素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8124634" y="1095812"/>
            <a:ext cx="3655294" cy="4873725"/>
            <a:chOff x="935064" y="1095813"/>
            <a:chExt cx="3655294" cy="487372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3782" y="4157265"/>
              <a:ext cx="15696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建议箱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67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064" y="487767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认证标志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972405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新浪云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sp>
        <p:nvSpPr>
          <p:cNvPr id="31" name="矩形 57">
            <a:extLst>
              <a:ext uri="{FF2B5EF4-FFF2-40B4-BE49-F238E27FC236}">
                <a16:creationId xmlns:a16="http://schemas.microsoft.com/office/drawing/2014/main" id="{29B1FC2C-BE37-D24E-85E0-124E5DB770E6}"/>
              </a:ext>
            </a:extLst>
          </p:cNvPr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可信认证，提高产品使用者的信赖度。</a:t>
            </a:r>
            <a:endParaRPr lang="en-US" dirty="0"/>
          </a:p>
        </p:txBody>
      </p:sp>
      <p:pic>
        <p:nvPicPr>
          <p:cNvPr id="33" name="图片 34">
            <a:extLst>
              <a:ext uri="{FF2B5EF4-FFF2-40B4-BE49-F238E27FC236}">
                <a16:creationId xmlns:a16="http://schemas.microsoft.com/office/drawing/2014/main" id="{98BA0550-D02C-114E-BA88-561B332A8A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50657" y="1915835"/>
            <a:ext cx="4492913" cy="41908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0ED06B-2F70-044A-90E8-077A2C75A3A6}"/>
              </a:ext>
            </a:extLst>
          </p:cNvPr>
          <p:cNvSpPr/>
          <p:nvPr/>
        </p:nvSpPr>
        <p:spPr>
          <a:xfrm>
            <a:off x="6750657" y="1510022"/>
            <a:ext cx="53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u="sng" kern="100" dirty="0">
                <a:solidFill>
                  <a:srgbClr val="0563C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https://www.sinacloud.com/index/faq/sort_id/1.html</a:t>
            </a:r>
            <a:endParaRPr lang="en-US" sz="1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46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064" y="487767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悬挂元素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972405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1128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支付宝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sp>
        <p:nvSpPr>
          <p:cNvPr id="31" name="矩形 57">
            <a:extLst>
              <a:ext uri="{FF2B5EF4-FFF2-40B4-BE49-F238E27FC236}">
                <a16:creationId xmlns:a16="http://schemas.microsoft.com/office/drawing/2014/main" id="{29B1FC2C-BE37-D24E-85E0-124E5DB770E6}"/>
              </a:ext>
            </a:extLst>
          </p:cNvPr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常见功能集合。</a:t>
            </a:r>
            <a:endParaRPr lang="en-US" dirty="0"/>
          </a:p>
        </p:txBody>
      </p:sp>
      <p:pic>
        <p:nvPicPr>
          <p:cNvPr id="27" name="图片 39">
            <a:extLst>
              <a:ext uri="{FF2B5EF4-FFF2-40B4-BE49-F238E27FC236}">
                <a16:creationId xmlns:a16="http://schemas.microsoft.com/office/drawing/2014/main" id="{A5AFE82F-ABC0-584E-A758-B05CB3018D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41721" y="1875993"/>
            <a:ext cx="2625405" cy="4652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12384F-7844-3340-92E6-94F48B16827E}"/>
              </a:ext>
            </a:extLst>
          </p:cNvPr>
          <p:cNvSpPr/>
          <p:nvPr/>
        </p:nvSpPr>
        <p:spPr>
          <a:xfrm>
            <a:off x="6762789" y="1434070"/>
            <a:ext cx="363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help.lab.alipay.com/hall/index.htm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764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5064" y="487767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建议箱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972405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1128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支付宝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sp>
        <p:nvSpPr>
          <p:cNvPr id="31" name="矩形 57">
            <a:extLst>
              <a:ext uri="{FF2B5EF4-FFF2-40B4-BE49-F238E27FC236}">
                <a16:creationId xmlns:a16="http://schemas.microsoft.com/office/drawing/2014/main" id="{29B1FC2C-BE37-D24E-85E0-124E5DB770E6}"/>
              </a:ext>
            </a:extLst>
          </p:cNvPr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/>
              <a:t>给用户参与改进产品的机会。</a:t>
            </a:r>
            <a:endParaRPr lang="en-US" dirty="0"/>
          </a:p>
        </p:txBody>
      </p:sp>
      <p:pic>
        <p:nvPicPr>
          <p:cNvPr id="27" name="图片 42">
            <a:extLst>
              <a:ext uri="{FF2B5EF4-FFF2-40B4-BE49-F238E27FC236}">
                <a16:creationId xmlns:a16="http://schemas.microsoft.com/office/drawing/2014/main" id="{0BA3697E-E038-9B45-93CB-6A1401D3C43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59201" y="2128860"/>
            <a:ext cx="4921231" cy="421703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D8B7F0A-1DC4-1746-A6A0-321390BA3059}"/>
              </a:ext>
            </a:extLst>
          </p:cNvPr>
          <p:cNvSpPr/>
          <p:nvPr/>
        </p:nvSpPr>
        <p:spPr>
          <a:xfrm>
            <a:off x="6762789" y="1434070"/>
            <a:ext cx="363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help.lab.alipay.com/hall/index.htm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93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16610" y="1095812"/>
            <a:ext cx="3655294" cy="4873725"/>
            <a:chOff x="935064" y="1095813"/>
            <a:chExt cx="3655294" cy="487372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3782" y="4157265"/>
              <a:ext cx="15696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 kern="0">
                  <a:solidFill>
                    <a:prstClr val="white"/>
                  </a:solidFill>
                  <a:latin typeface="Segoe UI"/>
                  <a:ea typeface="微软雅黑"/>
                  <a:cs typeface="Segoe UI Light" pitchFamily="34" charset="0"/>
                </a:rPr>
                <a:t>模拟器</a:t>
              </a:r>
              <a:endParaRPr lang="en-US" altLang="zh-CN" sz="3600" kern="0" dirty="0">
                <a:solidFill>
                  <a:prstClr val="white"/>
                </a:solidFill>
                <a:latin typeface="Segoe UI Light" pitchFamily="34" charset="0"/>
                <a:ea typeface="微软雅黑"/>
                <a:cs typeface="Segoe UI Light" pitchFamily="34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4320622" y="1095812"/>
            <a:ext cx="3655294" cy="4873725"/>
            <a:chOff x="935064" y="1095813"/>
            <a:chExt cx="3655294" cy="487372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83782" y="4157265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向导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8124634" y="1095812"/>
            <a:ext cx="3655294" cy="4873725"/>
            <a:chOff x="935064" y="1095813"/>
            <a:chExt cx="3655294" cy="487372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3782" y="4157265"/>
              <a:ext cx="15696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输入框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596E25-8FF0-8C49-9C97-F031439259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02226" y="2463425"/>
            <a:ext cx="8587548" cy="4151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1B8D39-1553-0845-9F9E-4170EB34E238}"/>
              </a:ext>
            </a:extLst>
          </p:cNvPr>
          <p:cNvSpPr/>
          <p:nvPr/>
        </p:nvSpPr>
        <p:spPr>
          <a:xfrm>
            <a:off x="670752" y="1026331"/>
            <a:ext cx="1087354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400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Tensorflow</a:t>
            </a:r>
            <a:r>
              <a:rPr 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 (Body CS)"/>
              </a:rPr>
              <a:t> 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神经网络模拟器</a:t>
            </a:r>
            <a:r>
              <a:rPr lang="zh-CN" alt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 (Body CS)"/>
              </a:rPr>
              <a:t> </a:t>
            </a:r>
            <a:endParaRPr lang="en-US" sz="16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CN" altLang="en-US" dirty="0"/>
              <a:t>以用户动手操作代替文字阅读，快速学习软件特性。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zh-CN" altLang="en-US" dirty="0"/>
              <a:t>设置学习率、模型形式、正则化等参数，加上计时功能，可模拟出函数随时间变化的过程并以图像的形式输出结果，减少用户对抽象数理概念和模型的认知负担。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8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B8D39-1553-0845-9F9E-4170EB34E238}"/>
              </a:ext>
            </a:extLst>
          </p:cNvPr>
          <p:cNvSpPr/>
          <p:nvPr/>
        </p:nvSpPr>
        <p:spPr>
          <a:xfrm>
            <a:off x="670752" y="1026331"/>
            <a:ext cx="108735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Tensorflow</a:t>
            </a:r>
            <a:r>
              <a:rPr 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 (Body CS)"/>
              </a:rPr>
              <a:t> 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神经网络模拟器</a:t>
            </a:r>
            <a:endParaRPr lang="en-US" altLang="zh-CN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r>
              <a:rPr lang="zh-CN" altLang="en-US" dirty="0"/>
              <a:t>以提问的形式引导用户做出选择，定制自己想要的模型参数。</a:t>
            </a:r>
            <a:endParaRPr lang="en-US" dirty="0"/>
          </a:p>
          <a:p>
            <a:pPr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461AE-CE6B-6C4B-8C14-06E1BD478E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752" y="2011216"/>
            <a:ext cx="2552508" cy="4772772"/>
          </a:xfrm>
          <a:prstGeom prst="rect">
            <a:avLst/>
          </a:prstGeom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id="{E3DDF9B7-BC10-514B-9612-8551BA08B561}"/>
              </a:ext>
            </a:extLst>
          </p:cNvPr>
          <p:cNvSpPr txBox="1"/>
          <p:nvPr/>
        </p:nvSpPr>
        <p:spPr>
          <a:xfrm>
            <a:off x="4407217" y="1928621"/>
            <a:ext cx="5703888" cy="98488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24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 (Body CS)"/>
              </a:rPr>
              <a:t>图形化界面下方增加了文档说明</a:t>
            </a:r>
            <a:endParaRPr lang="en-US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sz="24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 (Body CS)"/>
              </a:rPr>
              <a:t>平铺式</a:t>
            </a:r>
            <a:r>
              <a:rPr lang="en-US" sz="24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 (Body CS)"/>
              </a:rPr>
              <a:t>+</a:t>
            </a:r>
            <a:r>
              <a:rPr lang="zh-CN" sz="2400" dirty="0">
                <a:effectLst/>
                <a:latin typeface="Calibri" panose="020F0502020204030204" pitchFamily="34" charset="0"/>
                <a:ea typeface="KaiTi" panose="02010609060101010101" pitchFamily="49" charset="-122"/>
                <a:cs typeface="Times New Roman (Body CS)"/>
              </a:rPr>
              <a:t>选项</a:t>
            </a:r>
            <a:r>
              <a:rPr lang="zh-CN" sz="2400" dirty="0">
                <a:effectLst/>
                <a:latin typeface="Apple Color Emoji" pitchFamily="2" charset="0"/>
                <a:ea typeface="KaiTi" panose="02010609060101010101" pitchFamily="49" charset="-122"/>
                <a:cs typeface="Apple Color Emoji" pitchFamily="2" charset="0"/>
              </a:rPr>
              <a:t>☑️</a:t>
            </a:r>
            <a:endParaRPr lang="en-US" sz="2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EA7BDF-4C7E-8744-BA56-13487D095F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07217" y="3085856"/>
            <a:ext cx="5953125" cy="35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8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B8D39-1553-0845-9F9E-4170EB34E238}"/>
              </a:ext>
            </a:extLst>
          </p:cNvPr>
          <p:cNvSpPr/>
          <p:nvPr/>
        </p:nvSpPr>
        <p:spPr>
          <a:xfrm>
            <a:off x="670752" y="1026331"/>
            <a:ext cx="108735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Try Git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教程模拟器</a:t>
            </a:r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C9AB8-1380-1A4B-A213-5B449CC35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9820" y="1726882"/>
            <a:ext cx="7452360" cy="46510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068EF-9C9F-1545-AEEC-83DF47A5E9E0}"/>
              </a:ext>
            </a:extLst>
          </p:cNvPr>
          <p:cNvSpPr/>
          <p:nvPr/>
        </p:nvSpPr>
        <p:spPr>
          <a:xfrm>
            <a:off x="3498438" y="1072497"/>
            <a:ext cx="3062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try.github.io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177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6" b="15516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4923297" y="3735092"/>
            <a:ext cx="2345408" cy="7439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242639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B8D39-1553-0845-9F9E-4170EB34E238}"/>
              </a:ext>
            </a:extLst>
          </p:cNvPr>
          <p:cNvSpPr/>
          <p:nvPr/>
        </p:nvSpPr>
        <p:spPr>
          <a:xfrm>
            <a:off x="659226" y="784779"/>
            <a:ext cx="108735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Crumble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向导</a:t>
            </a:r>
            <a:endParaRPr lang="en-US" altLang="zh-CN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r>
              <a:rPr lang="zh-CN" altLang="en-US" dirty="0"/>
              <a:t>提示用户界面的功能分布，充当导航的作用。</a:t>
            </a:r>
            <a:endParaRPr lang="en-US" dirty="0"/>
          </a:p>
          <a:p>
            <a:r>
              <a:rPr lang="en-US" dirty="0"/>
              <a:t>Crumble</a:t>
            </a:r>
            <a:r>
              <a:rPr lang="zh-CN" altLang="en-US" dirty="0"/>
              <a:t>向导以蓝色填充的气泡框呈现，造型可爱，吸引用户。</a:t>
            </a:r>
            <a:endParaRPr lang="en-US" dirty="0"/>
          </a:p>
          <a:p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8068EF-9C9F-1545-AEEC-83DF47A5E9E0}"/>
              </a:ext>
            </a:extLst>
          </p:cNvPr>
          <p:cNvSpPr/>
          <p:nvPr/>
        </p:nvSpPr>
        <p:spPr>
          <a:xfrm>
            <a:off x="6071870" y="784779"/>
            <a:ext cx="4571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blog.tommoor.com</a:t>
            </a:r>
            <a:r>
              <a:rPr lang="en-US" dirty="0"/>
              <a:t>/crumble/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62B7E-BCE5-2E41-BE27-FB7D29C9CF9E}"/>
              </a:ext>
            </a:extLst>
          </p:cNvPr>
          <p:cNvPicPr/>
          <p:nvPr/>
        </p:nvPicPr>
        <p:blipFill rotWithShape="1">
          <a:blip r:embed="rId3"/>
          <a:srcRect b="28518"/>
          <a:stretch/>
        </p:blipFill>
        <p:spPr>
          <a:xfrm>
            <a:off x="3232150" y="2135609"/>
            <a:ext cx="5727700" cy="46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3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B8D39-1553-0845-9F9E-4170EB34E238}"/>
              </a:ext>
            </a:extLst>
          </p:cNvPr>
          <p:cNvSpPr/>
          <p:nvPr/>
        </p:nvSpPr>
        <p:spPr>
          <a:xfrm>
            <a:off x="659226" y="784779"/>
            <a:ext cx="108735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Joyride</a:t>
            </a:r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向导</a:t>
            </a:r>
            <a:endParaRPr lang="en-US" altLang="zh-CN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r>
              <a:rPr lang="zh-CN" altLang="en-US" dirty="0"/>
              <a:t>通过</a:t>
            </a:r>
            <a:r>
              <a:rPr lang="en-US" dirty="0"/>
              <a:t>Next</a:t>
            </a:r>
            <a:r>
              <a:rPr lang="zh-CN" altLang="en-US" dirty="0"/>
              <a:t>字样的红色填充框</a:t>
            </a:r>
            <a:r>
              <a:rPr lang="en-US" dirty="0"/>
              <a:t>+</a:t>
            </a:r>
            <a:r>
              <a:rPr lang="zh-CN" altLang="en-US" dirty="0"/>
              <a:t>白色字体提示用户浏览步骤，以</a:t>
            </a:r>
            <a:r>
              <a:rPr lang="en-US" dirty="0" err="1"/>
              <a:t>javascript</a:t>
            </a:r>
            <a:r>
              <a:rPr lang="zh-CN" altLang="en-US" dirty="0"/>
              <a:t>技术呈现。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E96FA1-714E-1A46-918E-0474D157B0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2730" y="2131661"/>
            <a:ext cx="6606540" cy="465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6CCD5-2A54-484B-A147-D7B488957C20}"/>
              </a:ext>
            </a:extLst>
          </p:cNvPr>
          <p:cNvSpPr txBox="1"/>
          <p:nvPr/>
        </p:nvSpPr>
        <p:spPr>
          <a:xfrm>
            <a:off x="6096000" y="784779"/>
            <a:ext cx="4931158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https://</a:t>
            </a:r>
            <a:r>
              <a:rPr lang="en-US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zurb.com</a:t>
            </a:r>
            <a:r>
              <a:rPr 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/playground/</a:t>
            </a:r>
            <a:r>
              <a:rPr lang="en-US" sz="12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jquery</a:t>
            </a:r>
            <a:r>
              <a:rPr 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-joyride-feature-tour-plugin</a:t>
            </a:r>
          </a:p>
        </p:txBody>
      </p:sp>
    </p:spTree>
    <p:extLst>
      <p:ext uri="{BB962C8B-B14F-4D97-AF65-F5344CB8AC3E}">
        <p14:creationId xmlns:p14="http://schemas.microsoft.com/office/powerpoint/2010/main" val="10683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B8D39-1553-0845-9F9E-4170EB34E238}"/>
              </a:ext>
            </a:extLst>
          </p:cNvPr>
          <p:cNvSpPr/>
          <p:nvPr/>
        </p:nvSpPr>
        <p:spPr>
          <a:xfrm>
            <a:off x="659226" y="784779"/>
            <a:ext cx="108735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输入框提示信息</a:t>
            </a:r>
            <a:endParaRPr lang="en-US" altLang="zh-CN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r>
              <a:rPr lang="en-US" dirty="0" err="1"/>
              <a:t>Css</a:t>
            </a:r>
            <a:r>
              <a:rPr lang="zh-CN" altLang="en-US" dirty="0"/>
              <a:t>样式</a:t>
            </a:r>
            <a:r>
              <a:rPr lang="en-US" altLang="zh-CN" dirty="0"/>
              <a:t>——</a:t>
            </a:r>
            <a:r>
              <a:rPr lang="zh-CN" altLang="en-US" dirty="0"/>
              <a:t>以浅灰色字体嵌入输入框中，提醒用户输入合适范围内的值。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E8B34E-9471-BD4C-81B6-FDE65F2DD0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0260" y="1972944"/>
            <a:ext cx="8641080" cy="37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16610" y="1095812"/>
            <a:ext cx="3655294" cy="4873725"/>
            <a:chOff x="935064" y="1095813"/>
            <a:chExt cx="3655294" cy="487372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 kern="0">
                  <a:solidFill>
                    <a:prstClr val="white"/>
                  </a:solidFill>
                  <a:latin typeface="Segoe UI"/>
                  <a:ea typeface="微软雅黑"/>
                  <a:cs typeface="Segoe UI Light" pitchFamily="34" charset="0"/>
                </a:rPr>
                <a:t>鼠标悬浮</a:t>
              </a:r>
              <a:endParaRPr lang="en-US" altLang="zh-CN" sz="3600" kern="0" dirty="0">
                <a:solidFill>
                  <a:prstClr val="white"/>
                </a:solidFill>
                <a:latin typeface="Segoe UI Light" pitchFamily="34" charset="0"/>
                <a:ea typeface="微软雅黑"/>
                <a:cs typeface="Segoe UI Light" pitchFamily="34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4320622" y="1095812"/>
            <a:ext cx="3655294" cy="4873725"/>
            <a:chOff x="935064" y="1095813"/>
            <a:chExt cx="3655294" cy="487372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弹窗提示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8124634" y="1095812"/>
            <a:ext cx="3655294" cy="4873725"/>
            <a:chOff x="935064" y="1095813"/>
            <a:chExt cx="3655294" cy="487372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回馈向导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03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B8D39-1553-0845-9F9E-4170EB34E238}"/>
              </a:ext>
            </a:extLst>
          </p:cNvPr>
          <p:cNvSpPr/>
          <p:nvPr/>
        </p:nvSpPr>
        <p:spPr>
          <a:xfrm>
            <a:off x="659226" y="784779"/>
            <a:ext cx="108735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鼠标悬浮出现提示信息</a:t>
            </a:r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r>
              <a:rPr lang="zh-CN" altLang="en-US" dirty="0"/>
              <a:t>鼠标悬浮 （</a:t>
            </a:r>
            <a:r>
              <a:rPr lang="en-US" altLang="zh-CN" dirty="0"/>
              <a:t>Mouse Over</a:t>
            </a:r>
            <a:r>
              <a:rPr lang="zh-CN" altLang="en-US" dirty="0"/>
              <a:t>）是指用户将鼠标放在按钮和图标上方时，便可获得该按钮的提示信息。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93DF8-A1B5-0C43-B26E-4EBB34EE14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06880" y="2500947"/>
            <a:ext cx="8778240" cy="35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1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B8D39-1553-0845-9F9E-4170EB34E238}"/>
              </a:ext>
            </a:extLst>
          </p:cNvPr>
          <p:cNvSpPr/>
          <p:nvPr/>
        </p:nvSpPr>
        <p:spPr>
          <a:xfrm>
            <a:off x="659226" y="784779"/>
            <a:ext cx="108735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弹窗出现提示信息</a:t>
            </a:r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r>
              <a:rPr lang="zh-CN" altLang="en-US" dirty="0"/>
              <a:t>在需要提示的地方，添加热点（如问号、叹号），用户点击后可以弹窗的方式提供更多信息，便于用户阅读。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55894-4C83-9845-AC11-6D99A5710F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0" y="2169774"/>
            <a:ext cx="9144000" cy="42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5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B8D39-1553-0845-9F9E-4170EB34E238}"/>
              </a:ext>
            </a:extLst>
          </p:cNvPr>
          <p:cNvSpPr/>
          <p:nvPr/>
        </p:nvSpPr>
        <p:spPr>
          <a:xfrm>
            <a:off x="659226" y="784779"/>
            <a:ext cx="108735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回馈向导</a:t>
            </a:r>
            <a:endParaRPr 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  <a:p>
            <a:r>
              <a:rPr lang="zh-CN" altLang="en-US" dirty="0"/>
              <a:t>下方是</a:t>
            </a:r>
            <a:r>
              <a:rPr lang="en-US" altLang="zh-CN" dirty="0"/>
              <a:t>RapidMiner Studio</a:t>
            </a:r>
            <a:r>
              <a:rPr lang="zh-CN" altLang="en-US" dirty="0"/>
              <a:t>的向导。软件安装后，立刻会有一个悬浮在软件之上的</a:t>
            </a:r>
            <a:r>
              <a:rPr lang="en-US" altLang="zh-CN" dirty="0"/>
              <a:t>Tutorial</a:t>
            </a:r>
            <a:r>
              <a:rPr lang="zh-CN" altLang="en-US" dirty="0"/>
              <a:t>，</a:t>
            </a:r>
            <a:r>
              <a:rPr lang="en-US" altLang="zh-CN" dirty="0"/>
              <a:t>Tutorial</a:t>
            </a:r>
            <a:r>
              <a:rPr lang="zh-CN" altLang="en-US" dirty="0"/>
              <a:t>会提示用户按要求练习，并判断操作是否正确，如果不正确，则会要求用户重新操作，并确保能正确使用产品。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84338-A861-6345-9ECE-B2084F8F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52" y="2169774"/>
            <a:ext cx="10191122" cy="4591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675C32-896E-0046-897A-765ACD5AE85B}"/>
              </a:ext>
            </a:extLst>
          </p:cNvPr>
          <p:cNvSpPr/>
          <p:nvPr/>
        </p:nvSpPr>
        <p:spPr>
          <a:xfrm>
            <a:off x="5022759" y="784779"/>
            <a:ext cx="4706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rapidminer.com</a:t>
            </a:r>
            <a:r>
              <a:rPr lang="en-US" dirty="0"/>
              <a:t>/products/studio/</a:t>
            </a:r>
          </a:p>
        </p:txBody>
      </p:sp>
    </p:spTree>
    <p:extLst>
      <p:ext uri="{BB962C8B-B14F-4D97-AF65-F5344CB8AC3E}">
        <p14:creationId xmlns:p14="http://schemas.microsoft.com/office/powerpoint/2010/main" val="389479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/>
              <a:t>反思总结</a:t>
            </a:r>
            <a:endParaRPr kumimoji="1" lang="zh-CN" altLang="en-US" dirty="0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6" b="15516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4923297" y="3735092"/>
            <a:ext cx="2345408" cy="7439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612203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 </a:t>
            </a:r>
            <a:r>
              <a:rPr kumimoji="1" lang="ja-JP" altLang="en-US"/>
              <a:t>反思总结</a:t>
            </a:r>
            <a:endParaRPr kumimoji="1" lang="zh-CN" altLang="en-US" dirty="0"/>
          </a:p>
        </p:txBody>
      </p:sp>
      <p:sp>
        <p:nvSpPr>
          <p:cNvPr id="88" name="任意多边形 12"/>
          <p:cNvSpPr/>
          <p:nvPr/>
        </p:nvSpPr>
        <p:spPr>
          <a:xfrm>
            <a:off x="6281846" y="1234873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90" name="任意多边形 14"/>
          <p:cNvSpPr/>
          <p:nvPr/>
        </p:nvSpPr>
        <p:spPr>
          <a:xfrm>
            <a:off x="2097927" y="4059695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ACA77-DE00-314F-AD7F-76D86314B0C9}"/>
              </a:ext>
            </a:extLst>
          </p:cNvPr>
          <p:cNvSpPr/>
          <p:nvPr/>
        </p:nvSpPr>
        <p:spPr>
          <a:xfrm>
            <a:off x="624840" y="905264"/>
            <a:ext cx="1094232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2800" b="1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常见</a:t>
            </a:r>
            <a:r>
              <a:rPr lang="zh-CN" altLang="en-US" sz="28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元素：</a:t>
            </a:r>
            <a:endParaRPr lang="en-US" altLang="zh-CN" sz="2800" b="1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主题分类元素，一班放在左侧，按列罗列，按照问题所处的不同类别，主题进行划分，用户可根据分类进行查找。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搜索元素，放在中间醒目位置，直接搜索，简洁有效。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常用问题元素，放在中部，便于用户快速对常见问题的快速查询。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图片背景元素，放在顶部，增加页面多样性，增强浏览体验。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人工咨询元素，放在底部，遇到解决不了的问题，可人工询问。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平台跳转链接，放在顶部项目栏，不属于帮助中心的功能，为了可以使用户快速切到相关平台。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推广关注元素，放在底部，加强产品推广。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评价元素，放在底部，用于让用户提出建议。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语言切换元素，放在底部，可使页面切换成不同语言，吸引不同语言地区背景的用户。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sz="28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 </a:t>
            </a:r>
            <a:r>
              <a:rPr kumimoji="1" lang="ja-JP" altLang="en-US"/>
              <a:t>反思总结</a:t>
            </a:r>
            <a:endParaRPr kumimoji="1" lang="zh-CN" altLang="en-US" dirty="0"/>
          </a:p>
        </p:txBody>
      </p:sp>
      <p:sp>
        <p:nvSpPr>
          <p:cNvPr id="88" name="任意多边形 12"/>
          <p:cNvSpPr/>
          <p:nvPr/>
        </p:nvSpPr>
        <p:spPr>
          <a:xfrm>
            <a:off x="6281846" y="1234873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90" name="任意多边形 14"/>
          <p:cNvSpPr/>
          <p:nvPr/>
        </p:nvSpPr>
        <p:spPr>
          <a:xfrm>
            <a:off x="2097927" y="4059695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ACA77-DE00-314F-AD7F-76D86314B0C9}"/>
              </a:ext>
            </a:extLst>
          </p:cNvPr>
          <p:cNvSpPr/>
          <p:nvPr/>
        </p:nvSpPr>
        <p:spPr>
          <a:xfrm>
            <a:off x="624840" y="1234873"/>
            <a:ext cx="109423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2800" b="1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常见</a:t>
            </a:r>
            <a:r>
              <a:rPr lang="zh-CN" altLang="en-US" sz="28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元素：</a:t>
            </a:r>
            <a:endParaRPr lang="en-US" sz="28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latin typeface="FangSong" panose="0201060906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Logo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元素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，大小建议为宽：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25px-40px 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高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30px-50px 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看起来较为舒适。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热门问题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元素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，可帮助很多用户迅速找到相似问题。</a:t>
            </a:r>
            <a:endParaRPr lang="en-US" altLang="zh-CN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页脚信息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元素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补充附加信息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登录选项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元素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可以设置效果，使鼠标放置时该登录图标发生变化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有动态效果（例如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PayPal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）。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83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2867908" y="1394460"/>
            <a:ext cx="6456184" cy="4983479"/>
            <a:chOff x="695325" y="1441921"/>
            <a:chExt cx="5060581" cy="1963554"/>
          </a:xfrm>
        </p:grpSpPr>
        <p:sp>
          <p:nvSpPr>
            <p:cNvPr id="7" name="矩形 6"/>
            <p:cNvSpPr/>
            <p:nvPr/>
          </p:nvSpPr>
          <p:spPr>
            <a:xfrm>
              <a:off x="695325" y="1441921"/>
              <a:ext cx="5060581" cy="196355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77800" algn="ctr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84276" y="1816766"/>
              <a:ext cx="1826141" cy="370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2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常见元素</a:t>
              </a:r>
              <a:endParaRPr lang="zh-CN" altLang="en-US" sz="3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84277" y="2334538"/>
              <a:ext cx="4417622" cy="724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包括搜索元素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图片背景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跳转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人工咨询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收藏与分享等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，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提供检索文章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查找文档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后续查看</a:t>
              </a:r>
              <a:r>
                <a:rPr lang="zh-CN" alt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、</a:t>
              </a:r>
              <a:r>
                <a:rPr lang="ja-JP" altLang="en-US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charset="0"/>
                  <a:ea typeface="微软雅黑" charset="0"/>
                </a:rPr>
                <a:t>使用帮助等功能</a:t>
              </a:r>
              <a:endPara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10" name="直接连接符 18"/>
            <p:cNvCxnSpPr/>
            <p:nvPr/>
          </p:nvCxnSpPr>
          <p:spPr>
            <a:xfrm>
              <a:off x="1010861" y="182023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601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 </a:t>
            </a:r>
            <a:r>
              <a:rPr kumimoji="1" lang="ja-JP" altLang="en-US"/>
              <a:t>反思总结</a:t>
            </a:r>
            <a:endParaRPr kumimoji="1" lang="zh-CN" altLang="en-US" dirty="0"/>
          </a:p>
        </p:txBody>
      </p:sp>
      <p:sp>
        <p:nvSpPr>
          <p:cNvPr id="88" name="任意多边形 12"/>
          <p:cNvSpPr/>
          <p:nvPr/>
        </p:nvSpPr>
        <p:spPr>
          <a:xfrm>
            <a:off x="6281846" y="1234873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90" name="任意多边形 14"/>
          <p:cNvSpPr/>
          <p:nvPr/>
        </p:nvSpPr>
        <p:spPr>
          <a:xfrm>
            <a:off x="2097927" y="4059695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ACA77-DE00-314F-AD7F-76D86314B0C9}"/>
              </a:ext>
            </a:extLst>
          </p:cNvPr>
          <p:cNvSpPr/>
          <p:nvPr/>
        </p:nvSpPr>
        <p:spPr>
          <a:xfrm>
            <a:off x="624840" y="1234873"/>
            <a:ext cx="109423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2800" b="1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创新</a:t>
            </a:r>
            <a:r>
              <a:rPr lang="zh-CN" altLang="en-US" sz="28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元素：</a:t>
            </a:r>
            <a:endParaRPr lang="en-US" altLang="zh-CN" sz="2800" b="1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鼠标悬浮</a:t>
            </a:r>
            <a:endParaRPr lang="en-US" altLang="ja-JP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弹窗</a:t>
            </a:r>
            <a:endParaRPr lang="en-US" altLang="ja-JP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输入框提示</a:t>
            </a:r>
            <a:endParaRPr lang="en-US" altLang="ja-JP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向导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回馈向导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模拟器</a:t>
            </a:r>
            <a:endParaRPr lang="en-US" altLang="ja-JP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sz="28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CE7F8C-3E2A-A749-A3DF-E4F26E9C9A12}"/>
              </a:ext>
            </a:extLst>
          </p:cNvPr>
          <p:cNvSpPr/>
          <p:nvPr/>
        </p:nvSpPr>
        <p:spPr>
          <a:xfrm>
            <a:off x="4430232" y="1112157"/>
            <a:ext cx="756329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ja-JP" altLang="en-US" sz="2800" b="1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创新</a:t>
            </a:r>
            <a:r>
              <a:rPr lang="zh-CN" altLang="en-US" sz="28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优势：</a:t>
            </a:r>
          </a:p>
          <a:p>
            <a:pPr>
              <a:buFont typeface="+mj-lt"/>
              <a:buAutoNum type="arabicPeriod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信息获取速度进一步提升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真正做到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即搜即用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”。</a:t>
            </a:r>
          </a:p>
          <a:p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对用户造成的影响降至最小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却使用户获得帮助最大化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有引导效果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非刻意式信息提示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用户友好性增强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ja-JP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task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为驱动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用户在实际操作中汲取帮助信息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相比直接阅读文档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沉浸式体验更胜一筹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3355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 </a:t>
            </a:r>
            <a:r>
              <a:rPr kumimoji="1" lang="ja-JP" altLang="en-US"/>
              <a:t>反思总结</a:t>
            </a:r>
            <a:endParaRPr kumimoji="1" lang="zh-CN" altLang="en-US" dirty="0"/>
          </a:p>
        </p:txBody>
      </p:sp>
      <p:sp>
        <p:nvSpPr>
          <p:cNvPr id="88" name="任意多边形 12"/>
          <p:cNvSpPr/>
          <p:nvPr/>
        </p:nvSpPr>
        <p:spPr>
          <a:xfrm>
            <a:off x="6281846" y="1234873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90" name="任意多边形 14"/>
          <p:cNvSpPr/>
          <p:nvPr/>
        </p:nvSpPr>
        <p:spPr>
          <a:xfrm>
            <a:off x="2097927" y="4059695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AD38B9-52FB-6C40-AAC5-F23CC01CA65F}"/>
              </a:ext>
            </a:extLst>
          </p:cNvPr>
          <p:cNvSpPr/>
          <p:nvPr/>
        </p:nvSpPr>
        <p:spPr>
          <a:xfrm>
            <a:off x="852403" y="2798305"/>
            <a:ext cx="101155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内容上，化繁为简，重点突出，文字简洁，可读性高，易于理解。并且都采用了渐进式、折叠式等内容呈现方式。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形式上，网页都具有搜索、导航、相关内容推荐等功能。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920EE-E0EE-8F4D-9C2E-B4F0CB2478A8}"/>
              </a:ext>
            </a:extLst>
          </p:cNvPr>
          <p:cNvSpPr/>
          <p:nvPr/>
        </p:nvSpPr>
        <p:spPr>
          <a:xfrm>
            <a:off x="852403" y="2090553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2400" b="1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可借鉴之处</a:t>
            </a:r>
            <a:r>
              <a:rPr lang="zh-CN" altLang="en-US" sz="24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ja-JP" altLang="en-US" sz="2400" b="1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共</a:t>
            </a:r>
            <a:r>
              <a:rPr lang="zh-CN" altLang="en-US" sz="24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性）：</a:t>
            </a:r>
            <a:endParaRPr lang="en-US" sz="2400" b="1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6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 </a:t>
            </a:r>
            <a:r>
              <a:rPr kumimoji="1" lang="ja-JP" altLang="en-US"/>
              <a:t>反思总结</a:t>
            </a:r>
            <a:endParaRPr kumimoji="1" lang="zh-CN" altLang="en-US" dirty="0"/>
          </a:p>
        </p:txBody>
      </p:sp>
      <p:sp>
        <p:nvSpPr>
          <p:cNvPr id="88" name="任意多边形 12"/>
          <p:cNvSpPr/>
          <p:nvPr/>
        </p:nvSpPr>
        <p:spPr>
          <a:xfrm>
            <a:off x="6281846" y="1234873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90" name="任意多边形 14"/>
          <p:cNvSpPr/>
          <p:nvPr/>
        </p:nvSpPr>
        <p:spPr>
          <a:xfrm>
            <a:off x="2097927" y="4059695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80048-B961-E54E-A796-877E8C2C55FA}"/>
              </a:ext>
            </a:extLst>
          </p:cNvPr>
          <p:cNvSpPr/>
          <p:nvPr/>
        </p:nvSpPr>
        <p:spPr>
          <a:xfrm>
            <a:off x="935064" y="1129958"/>
            <a:ext cx="10321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可借鉴之处（特性）：</a:t>
            </a:r>
            <a:endParaRPr lang="en-US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en-US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搜索框里面会显示用户姓名，如</a:t>
            </a:r>
            <a:r>
              <a:rPr lang="en-US" kern="100" dirty="0" err="1">
                <a:latin typeface="FangSong" panose="0201060906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facebook</a:t>
            </a:r>
            <a:r>
              <a:rPr lang="zh-CN" altLang="en-US" kern="100" dirty="0">
                <a:latin typeface="FangSong" panose="0201060906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kern="100" dirty="0" err="1">
                <a:latin typeface="FangSong" panose="0201060906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zxt</a:t>
            </a:r>
            <a:r>
              <a:rPr lang="zh-CN" altLang="en-US" kern="100" dirty="0">
                <a:latin typeface="FangSong" panose="0201060906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，你好，请问需要什么帮助？”给人亲切的感觉</a:t>
            </a:r>
            <a:endParaRPr lang="en-US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5" descr="../../../../Desktop/屏幕快照%202019-03-19%20下午4.27.26.png">
            <a:extLst>
              <a:ext uri="{FF2B5EF4-FFF2-40B4-BE49-F238E27FC236}">
                <a16:creationId xmlns:a16="http://schemas.microsoft.com/office/drawing/2014/main" id="{3BC2E1D9-BAB2-904E-BEA5-1691FAAC88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36" y="2020172"/>
            <a:ext cx="9264603" cy="6980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E47AC8-08E2-8C40-9962-0C017793D06C}"/>
              </a:ext>
            </a:extLst>
          </p:cNvPr>
          <p:cNvSpPr/>
          <p:nvPr/>
        </p:nvSpPr>
        <p:spPr>
          <a:xfrm>
            <a:off x="935064" y="3034309"/>
            <a:ext cx="10321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  在阅读完帮助文档之后，下方显示选项，“此信息有帮助吗？”，用户可以进行选择，帮助该文档中心进一步改进</a:t>
            </a:r>
            <a:r>
              <a:rPr lang="en-US" kern="100" dirty="0">
                <a:latin typeface="FangSong" panose="0201060906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FangSong" panose="02010609060101010101" pitchFamily="49" charset="-122"/>
                <a:ea typeface="DengXian" panose="02010600030101010101" pitchFamily="2" charset="-122"/>
                <a:cs typeface="Times New Roman" panose="02020603050405020304" pitchFamily="18" charset="0"/>
              </a:rPr>
              <a:t>统计文档质量</a:t>
            </a:r>
            <a:endParaRPr lang="en-US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4" descr="../../../../Desktop/屏幕快照%202019-03-19%20下午4.24.33.png">
            <a:extLst>
              <a:ext uri="{FF2B5EF4-FFF2-40B4-BE49-F238E27FC236}">
                <a16:creationId xmlns:a16="http://schemas.microsoft.com/office/drawing/2014/main" id="{6BB6D475-464B-D24A-977A-6012F382D8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95" y="3833098"/>
            <a:ext cx="5262880" cy="641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E28456-749C-154B-B5F8-67EC2A934F14}"/>
              </a:ext>
            </a:extLst>
          </p:cNvPr>
          <p:cNvSpPr/>
          <p:nvPr/>
        </p:nvSpPr>
        <p:spPr>
          <a:xfrm>
            <a:off x="959109" y="4853855"/>
            <a:ext cx="3021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  帮助文档旁边有分享选项</a:t>
            </a:r>
            <a:endParaRPr lang="en-US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6" descr="../../../../Desktop/屏幕快照%202019-03-19%20下午4.28.43.png">
            <a:extLst>
              <a:ext uri="{FF2B5EF4-FFF2-40B4-BE49-F238E27FC236}">
                <a16:creationId xmlns:a16="http://schemas.microsoft.com/office/drawing/2014/main" id="{F07FF0E1-8720-704E-9695-C597F000251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36" y="5402287"/>
            <a:ext cx="1536700" cy="6515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E8B7FB0-7326-5640-9E4A-8B99D6D53C13}"/>
              </a:ext>
            </a:extLst>
          </p:cNvPr>
          <p:cNvSpPr/>
          <p:nvPr/>
        </p:nvSpPr>
        <p:spPr>
          <a:xfrm>
            <a:off x="983154" y="6284355"/>
            <a:ext cx="5330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en-US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  可以在页面底部，增加“其他获得帮助的方式”</a:t>
            </a:r>
            <a:endParaRPr lang="en-US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 descr="../../../../Desktop/屏幕快照%202019-03-19%20下午5.33.33.png">
            <a:extLst>
              <a:ext uri="{FF2B5EF4-FFF2-40B4-BE49-F238E27FC236}">
                <a16:creationId xmlns:a16="http://schemas.microsoft.com/office/drawing/2014/main" id="{3909F0FE-EB34-3C44-99C6-E35D897D5C2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62" y="5402287"/>
            <a:ext cx="5262880" cy="1089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9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 </a:t>
            </a:r>
            <a:r>
              <a:rPr kumimoji="1" lang="ja-JP" altLang="en-US"/>
              <a:t>反思总结</a:t>
            </a:r>
            <a:endParaRPr kumimoji="1" lang="zh-CN" altLang="en-US" dirty="0"/>
          </a:p>
        </p:txBody>
      </p:sp>
      <p:sp>
        <p:nvSpPr>
          <p:cNvPr id="88" name="任意多边形 12"/>
          <p:cNvSpPr/>
          <p:nvPr/>
        </p:nvSpPr>
        <p:spPr>
          <a:xfrm>
            <a:off x="6281846" y="1234873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90" name="任意多边形 14"/>
          <p:cNvSpPr/>
          <p:nvPr/>
        </p:nvSpPr>
        <p:spPr>
          <a:xfrm>
            <a:off x="2097927" y="4059695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4249A-11DA-2446-90A4-E93046616A41}"/>
              </a:ext>
            </a:extLst>
          </p:cNvPr>
          <p:cNvSpPr/>
          <p:nvPr/>
        </p:nvSpPr>
        <p:spPr>
          <a:xfrm>
            <a:off x="305178" y="752745"/>
            <a:ext cx="1153630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ja-JP" altLang="en-US" sz="2800" b="1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优秀实例分析</a:t>
            </a:r>
            <a:r>
              <a:rPr lang="en-US" altLang="zh-CN" sz="28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8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大疆和</a:t>
            </a:r>
            <a:r>
              <a:rPr lang="en-US" sz="28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Go Pro</a:t>
            </a:r>
            <a:r>
              <a:rPr lang="zh-CN" altLang="en-US" sz="28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在用户体验方面做的更好一些</a:t>
            </a:r>
            <a:endParaRPr lang="en-US" altLang="zh-CN" sz="2800" b="1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sz="2800" b="1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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二者都将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联系方式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放在了用户触手可得的位置上，并且都提供了包括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chatbot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人工客服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在内的即时消息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在线咨询的服务。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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在网页设计上，也具有简洁、高效、高度一致性的优点。而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JW Player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sz="2800" kern="100" dirty="0" err="1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Acrolinx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在色彩方面都稍显繁重，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风格一致性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较差。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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大疆和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Go Pro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图片和图标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的使用比例远大于文字，并保持简洁的文风，提高了可读性、降低了用户的认知负担、展现了产品特色。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itchFamily="2" charset="2"/>
              <a:buChar char=""/>
            </a:pP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在内容方面，大疆和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Go Pro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作为技术含量比较高、而面向普通大众销售的两个产品，其帮助文档以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教学视频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图片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为主，支持搜索、简洁高效的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FAQ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、术语解释，以及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【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智能客服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人工客服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】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的服务方式，提供了较高水平的用户体验。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第二部分 </a:t>
            </a:r>
            <a:r>
              <a:rPr kumimoji="1" lang="en-US" altLang="zh-CN" dirty="0"/>
              <a:t>| </a:t>
            </a:r>
            <a:r>
              <a:rPr kumimoji="1" lang="ja-JP" altLang="en-US"/>
              <a:t>反思总结</a:t>
            </a:r>
            <a:endParaRPr kumimoji="1" lang="zh-CN" altLang="en-US" dirty="0"/>
          </a:p>
        </p:txBody>
      </p:sp>
      <p:sp>
        <p:nvSpPr>
          <p:cNvPr id="88" name="任意多边形 12"/>
          <p:cNvSpPr/>
          <p:nvPr/>
        </p:nvSpPr>
        <p:spPr>
          <a:xfrm>
            <a:off x="6281846" y="1234873"/>
            <a:ext cx="3523300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90" name="任意多边形 14"/>
          <p:cNvSpPr/>
          <p:nvPr/>
        </p:nvSpPr>
        <p:spPr>
          <a:xfrm>
            <a:off x="449880" y="3015411"/>
            <a:ext cx="8783433" cy="2045560"/>
          </a:xfrm>
          <a:custGeom>
            <a:avLst/>
            <a:gdLst>
              <a:gd name="connsiteX0" fmla="*/ 0 w 3523300"/>
              <a:gd name="connsiteY0" fmla="*/ 0 h 2045560"/>
              <a:gd name="connsiteX1" fmla="*/ 3523300 w 3523300"/>
              <a:gd name="connsiteY1" fmla="*/ 0 h 2045560"/>
              <a:gd name="connsiteX2" fmla="*/ 3523300 w 3523300"/>
              <a:gd name="connsiteY2" fmla="*/ 2045560 h 2045560"/>
              <a:gd name="connsiteX3" fmla="*/ 0 w 3523300"/>
              <a:gd name="connsiteY3" fmla="*/ 2045560 h 2045560"/>
              <a:gd name="connsiteX4" fmla="*/ 0 w 3523300"/>
              <a:gd name="connsiteY4" fmla="*/ 0 h 204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3300" h="2045560">
                <a:moveTo>
                  <a:pt x="0" y="0"/>
                </a:moveTo>
                <a:lnTo>
                  <a:pt x="3523300" y="0"/>
                </a:lnTo>
                <a:lnTo>
                  <a:pt x="3523300" y="2045560"/>
                </a:lnTo>
                <a:lnTo>
                  <a:pt x="0" y="204556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419608" tIns="419608" rIns="419608" bIns="419608" numCol="1" spcCol="1270" anchor="ctr" anchorCtr="0">
            <a:noAutofit/>
          </a:bodyPr>
          <a:lstStyle/>
          <a:p>
            <a:pPr algn="just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zh-CN" altLang="en-US" sz="5900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微软雅黑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AD38B9-52FB-6C40-AAC5-F23CC01CA65F}"/>
              </a:ext>
            </a:extLst>
          </p:cNvPr>
          <p:cNvSpPr/>
          <p:nvPr/>
        </p:nvSpPr>
        <p:spPr>
          <a:xfrm>
            <a:off x="2985744" y="1243890"/>
            <a:ext cx="101155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关于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Inclusive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design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的聊天机器人元素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920EE-E0EE-8F4D-9C2E-B4F0CB2478A8}"/>
              </a:ext>
            </a:extLst>
          </p:cNvPr>
          <p:cNvSpPr/>
          <p:nvPr/>
        </p:nvSpPr>
        <p:spPr>
          <a:xfrm>
            <a:off x="780756" y="1293314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ja-JP" altLang="en-US" sz="2400" b="1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元素创新设想</a:t>
            </a:r>
            <a:r>
              <a:rPr lang="zh-CN" altLang="en-US" sz="2400" b="1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sz="2400" b="1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A87068-258E-1241-A68C-BD940B97DF50}"/>
              </a:ext>
            </a:extLst>
          </p:cNvPr>
          <p:cNvSpPr/>
          <p:nvPr/>
        </p:nvSpPr>
        <p:spPr>
          <a:xfrm>
            <a:off x="3859577" y="758415"/>
            <a:ext cx="883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techcomm-book.readthedocs.io</a:t>
            </a:r>
            <a:r>
              <a:rPr lang="en-US" sz="1400" dirty="0"/>
              <a:t>/</a:t>
            </a:r>
            <a:r>
              <a:rPr lang="en-US" sz="1400" dirty="0" err="1"/>
              <a:t>zh_CN</a:t>
            </a:r>
            <a:r>
              <a:rPr lang="en-US" sz="1400" dirty="0"/>
              <a:t>/latest/9-other_user_support/</a:t>
            </a:r>
            <a:r>
              <a:rPr lang="en-US" sz="1400" dirty="0" err="1"/>
              <a:t>chatbot_intro.html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1C528-FD94-0148-8288-DC402BD377E6}"/>
              </a:ext>
            </a:extLst>
          </p:cNvPr>
          <p:cNvSpPr/>
          <p:nvPr/>
        </p:nvSpPr>
        <p:spPr>
          <a:xfrm>
            <a:off x="679148" y="2061048"/>
            <a:ext cx="110629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背景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：基于关键字检索，这样的检索有几个方面的不足： 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(1)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相关性信息太多。 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(2)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用户的检索需求往往是比较复杂的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从而也就无法直接检索出令用户满意的答案； 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(3)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检索结果不尽如人意。</a:t>
            </a:r>
            <a:endParaRPr lang="en-US" altLang="zh-CN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可能性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人工智能的发展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（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群体集成智能和自主智能系统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）。</a:t>
            </a:r>
            <a:endParaRPr lang="en-US" altLang="zh-CN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  <a:sym typeface="Wingdings" pitchFamily="2" charset="2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研究现状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微软小冰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、 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Facebook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“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Lara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”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机器人等</a:t>
            </a:r>
            <a:endParaRPr lang="en-US" altLang="ja-JP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  <a:sym typeface="Wingdings" pitchFamily="2" charset="2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</a:rPr>
              <a:t>存在挑战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：（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1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）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情感表达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（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智能程度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）。（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2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）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语义关系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。（</a:t>
            </a:r>
            <a:r>
              <a:rPr lang="en-US" altLang="zh-CN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3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）</a:t>
            </a:r>
            <a:r>
              <a:rPr lang="ja-JP" altLang="en-US" sz="2800" kern="10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知识表达</a:t>
            </a:r>
            <a:r>
              <a:rPr lang="zh-CN" altLang="en-US" sz="2800" kern="100" dirty="0">
                <a:latin typeface="DengXian" panose="02010600030101010101" pitchFamily="2" charset="-122"/>
                <a:ea typeface="FangSong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。</a:t>
            </a:r>
            <a:endParaRPr lang="en-US" sz="2800" kern="100" dirty="0">
              <a:latin typeface="DengXian" panose="02010600030101010101" pitchFamily="2" charset="-122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65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参考</a:t>
            </a:r>
            <a:r>
              <a:rPr kumimoji="1" lang="ja-JP" altLang="en-US"/>
              <a:t>网页</a:t>
            </a:r>
            <a:endParaRPr kumimoji="1" lang="zh-CN" altLang="en-US" dirty="0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6" b="15516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4923297" y="3735092"/>
            <a:ext cx="2345408" cy="7439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第六部分</a:t>
            </a:r>
          </a:p>
        </p:txBody>
      </p:sp>
    </p:spTree>
    <p:extLst>
      <p:ext uri="{BB962C8B-B14F-4D97-AF65-F5344CB8AC3E}">
        <p14:creationId xmlns:p14="http://schemas.microsoft.com/office/powerpoint/2010/main" val="296528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ja-JP" altLang="en-US"/>
              <a:t>三</a:t>
            </a:r>
            <a:r>
              <a:rPr kumimoji="1" lang="zh-CN" altLang="en-US" dirty="0"/>
              <a:t>部分 </a:t>
            </a:r>
            <a:r>
              <a:rPr kumimoji="1" lang="en-US" altLang="zh-CN" dirty="0"/>
              <a:t>| </a:t>
            </a:r>
            <a:r>
              <a:rPr kumimoji="1" lang="zh-CN" altLang="en-US" dirty="0"/>
              <a:t>参考</a:t>
            </a:r>
            <a:r>
              <a:rPr kumimoji="1" lang="ja-JP" altLang="en-US"/>
              <a:t>网页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35064" y="614040"/>
            <a:ext cx="10809536" cy="773750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Sketch Engine</a:t>
            </a:r>
          </a:p>
          <a:p>
            <a:pPr>
              <a:lnSpc>
                <a:spcPct val="120000"/>
              </a:lnSpc>
            </a:pP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Vmware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altLang="ja-JP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Tensorflow</a:t>
            </a:r>
            <a:endParaRPr lang="en-US" altLang="ja-JP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altLang="ja-JP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Github</a:t>
            </a:r>
            <a:endParaRPr lang="en-US" altLang="ja-JP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Try Git</a:t>
            </a: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JW Player</a:t>
            </a:r>
          </a:p>
          <a:p>
            <a:pPr>
              <a:lnSpc>
                <a:spcPct val="120000"/>
              </a:lnSpc>
            </a:pPr>
            <a:r>
              <a:rPr lang="en-US" altLang="ja-JP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Acronlix</a:t>
            </a:r>
            <a:endParaRPr lang="en-US" altLang="ja-JP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GoPro</a:t>
            </a: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Facebook</a:t>
            </a:r>
          </a:p>
          <a:p>
            <a:pPr>
              <a:lnSpc>
                <a:spcPct val="120000"/>
              </a:lnSpc>
            </a:pPr>
            <a:r>
              <a:rPr lang="en-US" altLang="ja-JP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Paypal</a:t>
            </a:r>
            <a:endParaRPr lang="en-US" altLang="ja-JP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Crumble</a:t>
            </a: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Joyride</a:t>
            </a:r>
          </a:p>
          <a:p>
            <a:pPr>
              <a:lnSpc>
                <a:spcPct val="120000"/>
              </a:lnSpc>
            </a:pPr>
            <a:r>
              <a:rPr lang="en-US" altLang="ja-JP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</a:rPr>
              <a:t>Rapiminer</a:t>
            </a:r>
            <a:endParaRPr lang="en-US" altLang="ja-JP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Netflix</a:t>
            </a:r>
          </a:p>
          <a:p>
            <a:pPr>
              <a:lnSpc>
                <a:spcPct val="120000"/>
              </a:lnSpc>
            </a:pPr>
            <a:r>
              <a:rPr lang="en-US" altLang="ja-JP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Balsamiq</a:t>
            </a:r>
            <a:endParaRPr lang="en-US" altLang="ja-JP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Adobe</a:t>
            </a: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ARM</a:t>
            </a: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Electron</a:t>
            </a: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Flutter</a:t>
            </a: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Dart</a:t>
            </a:r>
          </a:p>
          <a:p>
            <a:pPr>
              <a:lnSpc>
                <a:spcPct val="120000"/>
              </a:lnSpc>
            </a:pPr>
            <a:r>
              <a:rPr lang="en-US" altLang="ja-JP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Python</a:t>
            </a:r>
          </a:p>
          <a:p>
            <a:pPr>
              <a:lnSpc>
                <a:spcPct val="120000"/>
              </a:lnSpc>
            </a:pP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69A8B-ED5E-1E49-9AA5-823D8CFCE73A}"/>
              </a:ext>
            </a:extLst>
          </p:cNvPr>
          <p:cNvSpPr/>
          <p:nvPr/>
        </p:nvSpPr>
        <p:spPr>
          <a:xfrm>
            <a:off x="6096000" y="688468"/>
            <a:ext cx="6096000" cy="5714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易接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数澜科技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联想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京东官网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大疆科技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微软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支付宝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领英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苹果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印象笔记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阿里云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腾讯云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京东云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华为云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r>
              <a:rPr lang="ja-JP" altLang="en-US">
                <a:solidFill>
                  <a:prstClr val="black">
                    <a:lumMod val="75000"/>
                    <a:lumOff val="25000"/>
                  </a:prstClr>
                </a:solidFill>
              </a:rPr>
              <a:t>新浪云</a:t>
            </a: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0000"/>
              </a:lnSpc>
            </a:pPr>
            <a:endParaRPr lang="en-US" altLang="ja-JP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1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35064" y="3307699"/>
            <a:ext cx="10321872" cy="1022887"/>
          </a:xfrm>
        </p:spPr>
        <p:txBody>
          <a:bodyPr/>
          <a:lstStyle/>
          <a:p>
            <a:r>
              <a:rPr lang="ja-JP" altLang="en-US" sz="5400"/>
              <a:t>谢谢观赏</a:t>
            </a:r>
            <a:endParaRPr lang="zh-CN" altLang="en-US" sz="5400" dirty="0"/>
          </a:p>
        </p:txBody>
      </p:sp>
      <p:grpSp>
        <p:nvGrpSpPr>
          <p:cNvPr id="5" name="Group 74"/>
          <p:cNvGrpSpPr>
            <a:grpSpLocks noChangeAspect="1"/>
          </p:cNvGrpSpPr>
          <p:nvPr/>
        </p:nvGrpSpPr>
        <p:grpSpPr bwMode="auto">
          <a:xfrm>
            <a:off x="5082536" y="557939"/>
            <a:ext cx="2012400" cy="2001786"/>
            <a:chOff x="5429" y="2125"/>
            <a:chExt cx="569" cy="566"/>
          </a:xfrm>
          <a:solidFill>
            <a:schemeClr val="bg1"/>
          </a:solidFill>
        </p:grpSpPr>
        <p:sp>
          <p:nvSpPr>
            <p:cNvPr id="6" name="Freeform 75"/>
            <p:cNvSpPr>
              <a:spLocks/>
            </p:cNvSpPr>
            <p:nvPr/>
          </p:nvSpPr>
          <p:spPr bwMode="auto">
            <a:xfrm>
              <a:off x="5639" y="2603"/>
              <a:ext cx="149" cy="22"/>
            </a:xfrm>
            <a:custGeom>
              <a:avLst/>
              <a:gdLst>
                <a:gd name="T0" fmla="*/ 210 w 210"/>
                <a:gd name="T1" fmla="*/ 16 h 32"/>
                <a:gd name="T2" fmla="*/ 195 w 210"/>
                <a:gd name="T3" fmla="*/ 0 h 32"/>
                <a:gd name="T4" fmla="*/ 15 w 210"/>
                <a:gd name="T5" fmla="*/ 0 h 32"/>
                <a:gd name="T6" fmla="*/ 0 w 210"/>
                <a:gd name="T7" fmla="*/ 16 h 32"/>
                <a:gd name="T8" fmla="*/ 0 w 210"/>
                <a:gd name="T9" fmla="*/ 16 h 32"/>
                <a:gd name="T10" fmla="*/ 15 w 210"/>
                <a:gd name="T11" fmla="*/ 32 h 32"/>
                <a:gd name="T12" fmla="*/ 195 w 210"/>
                <a:gd name="T13" fmla="*/ 32 h 32"/>
                <a:gd name="T14" fmla="*/ 210 w 210"/>
                <a:gd name="T1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2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2"/>
                    <a:pt x="1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203" y="32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" name="Freeform 76"/>
            <p:cNvSpPr>
              <a:spLocks/>
            </p:cNvSpPr>
            <p:nvPr/>
          </p:nvSpPr>
          <p:spPr bwMode="auto">
            <a:xfrm>
              <a:off x="5702" y="2125"/>
              <a:ext cx="23" cy="94"/>
            </a:xfrm>
            <a:custGeom>
              <a:avLst/>
              <a:gdLst>
                <a:gd name="T0" fmla="*/ 16 w 32"/>
                <a:gd name="T1" fmla="*/ 132 h 132"/>
                <a:gd name="T2" fmla="*/ 32 w 32"/>
                <a:gd name="T3" fmla="*/ 116 h 132"/>
                <a:gd name="T4" fmla="*/ 32 w 32"/>
                <a:gd name="T5" fmla="*/ 16 h 132"/>
                <a:gd name="T6" fmla="*/ 16 w 32"/>
                <a:gd name="T7" fmla="*/ 0 h 132"/>
                <a:gd name="T8" fmla="*/ 16 w 32"/>
                <a:gd name="T9" fmla="*/ 0 h 132"/>
                <a:gd name="T10" fmla="*/ 0 w 32"/>
                <a:gd name="T11" fmla="*/ 16 h 132"/>
                <a:gd name="T12" fmla="*/ 0 w 32"/>
                <a:gd name="T13" fmla="*/ 116 h 132"/>
                <a:gd name="T14" fmla="*/ 16 w 32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2">
                  <a:moveTo>
                    <a:pt x="16" y="132"/>
                  </a:moveTo>
                  <a:cubicBezTo>
                    <a:pt x="25" y="132"/>
                    <a:pt x="32" y="125"/>
                    <a:pt x="32" y="1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5"/>
                    <a:pt x="7" y="132"/>
                    <a:pt x="1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Freeform 77"/>
            <p:cNvSpPr>
              <a:spLocks/>
            </p:cNvSpPr>
            <p:nvPr/>
          </p:nvSpPr>
          <p:spPr bwMode="auto">
            <a:xfrm>
              <a:off x="5802" y="2160"/>
              <a:ext cx="61" cy="87"/>
            </a:xfrm>
            <a:custGeom>
              <a:avLst/>
              <a:gdLst>
                <a:gd name="T0" fmla="*/ 10 w 86"/>
                <a:gd name="T1" fmla="*/ 119 h 123"/>
                <a:gd name="T2" fmla="*/ 32 w 86"/>
                <a:gd name="T3" fmla="*/ 113 h 123"/>
                <a:gd name="T4" fmla="*/ 82 w 86"/>
                <a:gd name="T5" fmla="*/ 26 h 123"/>
                <a:gd name="T6" fmla="*/ 76 w 86"/>
                <a:gd name="T7" fmla="*/ 5 h 123"/>
                <a:gd name="T8" fmla="*/ 76 w 86"/>
                <a:gd name="T9" fmla="*/ 5 h 123"/>
                <a:gd name="T10" fmla="*/ 55 w 86"/>
                <a:gd name="T11" fmla="*/ 10 h 123"/>
                <a:gd name="T12" fmla="*/ 5 w 86"/>
                <a:gd name="T13" fmla="*/ 97 h 123"/>
                <a:gd name="T14" fmla="*/ 10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10" y="119"/>
                  </a:moveTo>
                  <a:cubicBezTo>
                    <a:pt x="18" y="123"/>
                    <a:pt x="27" y="120"/>
                    <a:pt x="32" y="113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6" y="19"/>
                    <a:pt x="83" y="9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69" y="0"/>
                    <a:pt x="59" y="3"/>
                    <a:pt x="55" y="10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0" y="105"/>
                    <a:pt x="3" y="114"/>
                    <a:pt x="10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Freeform 78"/>
            <p:cNvSpPr>
              <a:spLocks/>
            </p:cNvSpPr>
            <p:nvPr/>
          </p:nvSpPr>
          <p:spPr bwMode="auto">
            <a:xfrm>
              <a:off x="5876" y="2260"/>
              <a:ext cx="87" cy="62"/>
            </a:xfrm>
            <a:custGeom>
              <a:avLst/>
              <a:gdLst>
                <a:gd name="T0" fmla="*/ 5 w 123"/>
                <a:gd name="T1" fmla="*/ 76 h 86"/>
                <a:gd name="T2" fmla="*/ 26 w 123"/>
                <a:gd name="T3" fmla="*/ 82 h 86"/>
                <a:gd name="T4" fmla="*/ 113 w 123"/>
                <a:gd name="T5" fmla="*/ 31 h 86"/>
                <a:gd name="T6" fmla="*/ 118 w 123"/>
                <a:gd name="T7" fmla="*/ 10 h 86"/>
                <a:gd name="T8" fmla="*/ 118 w 123"/>
                <a:gd name="T9" fmla="*/ 10 h 86"/>
                <a:gd name="T10" fmla="*/ 97 w 123"/>
                <a:gd name="T11" fmla="*/ 4 h 86"/>
                <a:gd name="T12" fmla="*/ 10 w 123"/>
                <a:gd name="T13" fmla="*/ 55 h 86"/>
                <a:gd name="T14" fmla="*/ 5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5" y="76"/>
                  </a:moveTo>
                  <a:cubicBezTo>
                    <a:pt x="9" y="83"/>
                    <a:pt x="19" y="86"/>
                    <a:pt x="26" y="82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20" y="27"/>
                    <a:pt x="123" y="18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4" y="3"/>
                    <a:pt x="105" y="0"/>
                    <a:pt x="97" y="4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3" y="59"/>
                    <a:pt x="0" y="68"/>
                    <a:pt x="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79"/>
            <p:cNvSpPr>
              <a:spLocks/>
            </p:cNvSpPr>
            <p:nvPr/>
          </p:nvSpPr>
          <p:spPr bwMode="auto">
            <a:xfrm>
              <a:off x="5905" y="2399"/>
              <a:ext cx="93" cy="22"/>
            </a:xfrm>
            <a:custGeom>
              <a:avLst/>
              <a:gdLst>
                <a:gd name="T0" fmla="*/ 0 w 131"/>
                <a:gd name="T1" fmla="*/ 15 h 31"/>
                <a:gd name="T2" fmla="*/ 15 w 131"/>
                <a:gd name="T3" fmla="*/ 31 h 31"/>
                <a:gd name="T4" fmla="*/ 115 w 131"/>
                <a:gd name="T5" fmla="*/ 31 h 31"/>
                <a:gd name="T6" fmla="*/ 131 w 131"/>
                <a:gd name="T7" fmla="*/ 15 h 31"/>
                <a:gd name="T8" fmla="*/ 131 w 131"/>
                <a:gd name="T9" fmla="*/ 15 h 31"/>
                <a:gd name="T10" fmla="*/ 115 w 131"/>
                <a:gd name="T11" fmla="*/ 0 h 31"/>
                <a:gd name="T12" fmla="*/ 15 w 131"/>
                <a:gd name="T13" fmla="*/ 0 h 31"/>
                <a:gd name="T14" fmla="*/ 0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0" y="15"/>
                  </a:moveTo>
                  <a:cubicBezTo>
                    <a:pt x="0" y="24"/>
                    <a:pt x="7" y="31"/>
                    <a:pt x="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24" y="31"/>
                    <a:pt x="131" y="24"/>
                    <a:pt x="131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7"/>
                    <a:pt x="124" y="0"/>
                    <a:pt x="1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" name="Freeform 80"/>
            <p:cNvSpPr>
              <a:spLocks/>
            </p:cNvSpPr>
            <p:nvPr/>
          </p:nvSpPr>
          <p:spPr bwMode="auto">
            <a:xfrm>
              <a:off x="5564" y="2160"/>
              <a:ext cx="61" cy="87"/>
            </a:xfrm>
            <a:custGeom>
              <a:avLst/>
              <a:gdLst>
                <a:gd name="T0" fmla="*/ 76 w 86"/>
                <a:gd name="T1" fmla="*/ 119 h 123"/>
                <a:gd name="T2" fmla="*/ 81 w 86"/>
                <a:gd name="T3" fmla="*/ 97 h 123"/>
                <a:gd name="T4" fmla="*/ 31 w 86"/>
                <a:gd name="T5" fmla="*/ 10 h 123"/>
                <a:gd name="T6" fmla="*/ 10 w 86"/>
                <a:gd name="T7" fmla="*/ 5 h 123"/>
                <a:gd name="T8" fmla="*/ 10 w 86"/>
                <a:gd name="T9" fmla="*/ 5 h 123"/>
                <a:gd name="T10" fmla="*/ 4 w 86"/>
                <a:gd name="T11" fmla="*/ 26 h 123"/>
                <a:gd name="T12" fmla="*/ 54 w 86"/>
                <a:gd name="T13" fmla="*/ 113 h 123"/>
                <a:gd name="T14" fmla="*/ 76 w 86"/>
                <a:gd name="T15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23">
                  <a:moveTo>
                    <a:pt x="76" y="119"/>
                  </a:moveTo>
                  <a:cubicBezTo>
                    <a:pt x="83" y="114"/>
                    <a:pt x="86" y="105"/>
                    <a:pt x="81" y="97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7" y="3"/>
                    <a:pt x="17" y="0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9"/>
                    <a:pt x="0" y="19"/>
                    <a:pt x="4" y="26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9" y="120"/>
                    <a:pt x="68" y="123"/>
                    <a:pt x="76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Freeform 81"/>
            <p:cNvSpPr>
              <a:spLocks/>
            </p:cNvSpPr>
            <p:nvPr/>
          </p:nvSpPr>
          <p:spPr bwMode="auto">
            <a:xfrm>
              <a:off x="5464" y="2260"/>
              <a:ext cx="87" cy="62"/>
            </a:xfrm>
            <a:custGeom>
              <a:avLst/>
              <a:gdLst>
                <a:gd name="T0" fmla="*/ 118 w 123"/>
                <a:gd name="T1" fmla="*/ 76 h 86"/>
                <a:gd name="T2" fmla="*/ 113 w 123"/>
                <a:gd name="T3" fmla="*/ 55 h 86"/>
                <a:gd name="T4" fmla="*/ 26 w 123"/>
                <a:gd name="T5" fmla="*/ 4 h 86"/>
                <a:gd name="T6" fmla="*/ 5 w 123"/>
                <a:gd name="T7" fmla="*/ 10 h 86"/>
                <a:gd name="T8" fmla="*/ 5 w 123"/>
                <a:gd name="T9" fmla="*/ 10 h 86"/>
                <a:gd name="T10" fmla="*/ 10 w 123"/>
                <a:gd name="T11" fmla="*/ 31 h 86"/>
                <a:gd name="T12" fmla="*/ 97 w 123"/>
                <a:gd name="T13" fmla="*/ 82 h 86"/>
                <a:gd name="T14" fmla="*/ 118 w 123"/>
                <a:gd name="T15" fmla="*/ 7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86">
                  <a:moveTo>
                    <a:pt x="118" y="76"/>
                  </a:moveTo>
                  <a:cubicBezTo>
                    <a:pt x="123" y="68"/>
                    <a:pt x="120" y="59"/>
                    <a:pt x="113" y="5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8" y="0"/>
                    <a:pt x="9" y="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18"/>
                    <a:pt x="3" y="27"/>
                    <a:pt x="10" y="3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105" y="86"/>
                    <a:pt x="114" y="83"/>
                    <a:pt x="11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Freeform 82"/>
            <p:cNvSpPr>
              <a:spLocks/>
            </p:cNvSpPr>
            <p:nvPr/>
          </p:nvSpPr>
          <p:spPr bwMode="auto">
            <a:xfrm>
              <a:off x="5429" y="2399"/>
              <a:ext cx="93" cy="22"/>
            </a:xfrm>
            <a:custGeom>
              <a:avLst/>
              <a:gdLst>
                <a:gd name="T0" fmla="*/ 131 w 131"/>
                <a:gd name="T1" fmla="*/ 15 h 31"/>
                <a:gd name="T2" fmla="*/ 116 w 131"/>
                <a:gd name="T3" fmla="*/ 0 h 31"/>
                <a:gd name="T4" fmla="*/ 16 w 131"/>
                <a:gd name="T5" fmla="*/ 0 h 31"/>
                <a:gd name="T6" fmla="*/ 0 w 131"/>
                <a:gd name="T7" fmla="*/ 15 h 31"/>
                <a:gd name="T8" fmla="*/ 0 w 131"/>
                <a:gd name="T9" fmla="*/ 15 h 31"/>
                <a:gd name="T10" fmla="*/ 16 w 131"/>
                <a:gd name="T11" fmla="*/ 31 h 31"/>
                <a:gd name="T12" fmla="*/ 116 w 131"/>
                <a:gd name="T13" fmla="*/ 31 h 31"/>
                <a:gd name="T14" fmla="*/ 131 w 131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31">
                  <a:moveTo>
                    <a:pt x="131" y="15"/>
                  </a:moveTo>
                  <a:cubicBezTo>
                    <a:pt x="131" y="7"/>
                    <a:pt x="124" y="0"/>
                    <a:pt x="1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24" y="31"/>
                    <a:pt x="131" y="24"/>
                    <a:pt x="13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Freeform 83"/>
            <p:cNvSpPr>
              <a:spLocks/>
            </p:cNvSpPr>
            <p:nvPr/>
          </p:nvSpPr>
          <p:spPr bwMode="auto">
            <a:xfrm>
              <a:off x="5639" y="2633"/>
              <a:ext cx="149" cy="22"/>
            </a:xfrm>
            <a:custGeom>
              <a:avLst/>
              <a:gdLst>
                <a:gd name="T0" fmla="*/ 210 w 210"/>
                <a:gd name="T1" fmla="*/ 16 h 31"/>
                <a:gd name="T2" fmla="*/ 195 w 210"/>
                <a:gd name="T3" fmla="*/ 0 h 31"/>
                <a:gd name="T4" fmla="*/ 15 w 210"/>
                <a:gd name="T5" fmla="*/ 0 h 31"/>
                <a:gd name="T6" fmla="*/ 0 w 210"/>
                <a:gd name="T7" fmla="*/ 16 h 31"/>
                <a:gd name="T8" fmla="*/ 0 w 210"/>
                <a:gd name="T9" fmla="*/ 16 h 31"/>
                <a:gd name="T10" fmla="*/ 15 w 210"/>
                <a:gd name="T11" fmla="*/ 31 h 31"/>
                <a:gd name="T12" fmla="*/ 195 w 210"/>
                <a:gd name="T13" fmla="*/ 31 h 31"/>
                <a:gd name="T14" fmla="*/ 210 w 21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1">
                  <a:moveTo>
                    <a:pt x="210" y="16"/>
                  </a:moveTo>
                  <a:cubicBezTo>
                    <a:pt x="210" y="7"/>
                    <a:pt x="203" y="0"/>
                    <a:pt x="19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10" y="24"/>
                    <a:pt x="2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Freeform 84"/>
            <p:cNvSpPr>
              <a:spLocks/>
            </p:cNvSpPr>
            <p:nvPr/>
          </p:nvSpPr>
          <p:spPr bwMode="auto">
            <a:xfrm>
              <a:off x="5676" y="2664"/>
              <a:ext cx="75" cy="27"/>
            </a:xfrm>
            <a:custGeom>
              <a:avLst/>
              <a:gdLst>
                <a:gd name="T0" fmla="*/ 0 w 106"/>
                <a:gd name="T1" fmla="*/ 0 h 38"/>
                <a:gd name="T2" fmla="*/ 53 w 106"/>
                <a:gd name="T3" fmla="*/ 38 h 38"/>
                <a:gd name="T4" fmla="*/ 106 w 106"/>
                <a:gd name="T5" fmla="*/ 0 h 38"/>
                <a:gd name="T6" fmla="*/ 0 w 106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38">
                  <a:moveTo>
                    <a:pt x="0" y="0"/>
                  </a:moveTo>
                  <a:cubicBezTo>
                    <a:pt x="8" y="22"/>
                    <a:pt x="28" y="38"/>
                    <a:pt x="53" y="38"/>
                  </a:cubicBezTo>
                  <a:cubicBezTo>
                    <a:pt x="78" y="38"/>
                    <a:pt x="98" y="22"/>
                    <a:pt x="10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Freeform 85"/>
            <p:cNvSpPr>
              <a:spLocks noEditPoints="1"/>
            </p:cNvSpPr>
            <p:nvPr/>
          </p:nvSpPr>
          <p:spPr bwMode="auto">
            <a:xfrm>
              <a:off x="5558" y="2254"/>
              <a:ext cx="312" cy="331"/>
            </a:xfrm>
            <a:custGeom>
              <a:avLst/>
              <a:gdLst>
                <a:gd name="T0" fmla="*/ 219 w 438"/>
                <a:gd name="T1" fmla="*/ 0 h 465"/>
                <a:gd name="T2" fmla="*/ 0 w 438"/>
                <a:gd name="T3" fmla="*/ 219 h 465"/>
                <a:gd name="T4" fmla="*/ 72 w 438"/>
                <a:gd name="T5" fmla="*/ 381 h 465"/>
                <a:gd name="T6" fmla="*/ 82 w 438"/>
                <a:gd name="T7" fmla="*/ 390 h 465"/>
                <a:gd name="T8" fmla="*/ 114 w 438"/>
                <a:gd name="T9" fmla="*/ 465 h 465"/>
                <a:gd name="T10" fmla="*/ 324 w 438"/>
                <a:gd name="T11" fmla="*/ 465 h 465"/>
                <a:gd name="T12" fmla="*/ 356 w 438"/>
                <a:gd name="T13" fmla="*/ 390 h 465"/>
                <a:gd name="T14" fmla="*/ 366 w 438"/>
                <a:gd name="T15" fmla="*/ 381 h 465"/>
                <a:gd name="T16" fmla="*/ 438 w 438"/>
                <a:gd name="T17" fmla="*/ 219 h 465"/>
                <a:gd name="T18" fmla="*/ 219 w 438"/>
                <a:gd name="T19" fmla="*/ 0 h 465"/>
                <a:gd name="T20" fmla="*/ 234 w 438"/>
                <a:gd name="T21" fmla="*/ 323 h 465"/>
                <a:gd name="T22" fmla="*/ 234 w 438"/>
                <a:gd name="T23" fmla="*/ 342 h 465"/>
                <a:gd name="T24" fmla="*/ 230 w 438"/>
                <a:gd name="T25" fmla="*/ 353 h 465"/>
                <a:gd name="T26" fmla="*/ 219 w 438"/>
                <a:gd name="T27" fmla="*/ 357 h 465"/>
                <a:gd name="T28" fmla="*/ 216 w 438"/>
                <a:gd name="T29" fmla="*/ 357 h 465"/>
                <a:gd name="T30" fmla="*/ 205 w 438"/>
                <a:gd name="T31" fmla="*/ 353 h 465"/>
                <a:gd name="T32" fmla="*/ 201 w 438"/>
                <a:gd name="T33" fmla="*/ 342 h 465"/>
                <a:gd name="T34" fmla="*/ 201 w 438"/>
                <a:gd name="T35" fmla="*/ 325 h 465"/>
                <a:gd name="T36" fmla="*/ 144 w 438"/>
                <a:gd name="T37" fmla="*/ 311 h 465"/>
                <a:gd name="T38" fmla="*/ 154 w 438"/>
                <a:gd name="T39" fmla="*/ 271 h 465"/>
                <a:gd name="T40" fmla="*/ 210 w 438"/>
                <a:gd name="T41" fmla="*/ 286 h 465"/>
                <a:gd name="T42" fmla="*/ 242 w 438"/>
                <a:gd name="T43" fmla="*/ 265 h 465"/>
                <a:gd name="T44" fmla="*/ 206 w 438"/>
                <a:gd name="T45" fmla="*/ 235 h 465"/>
                <a:gd name="T46" fmla="*/ 146 w 438"/>
                <a:gd name="T47" fmla="*/ 173 h 465"/>
                <a:gd name="T48" fmla="*/ 203 w 438"/>
                <a:gd name="T49" fmla="*/ 113 h 465"/>
                <a:gd name="T50" fmla="*/ 203 w 438"/>
                <a:gd name="T51" fmla="*/ 96 h 465"/>
                <a:gd name="T52" fmla="*/ 207 w 438"/>
                <a:gd name="T53" fmla="*/ 85 h 465"/>
                <a:gd name="T54" fmla="*/ 218 w 438"/>
                <a:gd name="T55" fmla="*/ 81 h 465"/>
                <a:gd name="T56" fmla="*/ 221 w 438"/>
                <a:gd name="T57" fmla="*/ 81 h 465"/>
                <a:gd name="T58" fmla="*/ 232 w 438"/>
                <a:gd name="T59" fmla="*/ 85 h 465"/>
                <a:gd name="T60" fmla="*/ 236 w 438"/>
                <a:gd name="T61" fmla="*/ 96 h 465"/>
                <a:gd name="T62" fmla="*/ 236 w 438"/>
                <a:gd name="T63" fmla="*/ 111 h 465"/>
                <a:gd name="T64" fmla="*/ 285 w 438"/>
                <a:gd name="T65" fmla="*/ 122 h 465"/>
                <a:gd name="T66" fmla="*/ 275 w 438"/>
                <a:gd name="T67" fmla="*/ 160 h 465"/>
                <a:gd name="T68" fmla="*/ 226 w 438"/>
                <a:gd name="T69" fmla="*/ 149 h 465"/>
                <a:gd name="T70" fmla="*/ 197 w 438"/>
                <a:gd name="T71" fmla="*/ 168 h 465"/>
                <a:gd name="T72" fmla="*/ 238 w 438"/>
                <a:gd name="T73" fmla="*/ 197 h 465"/>
                <a:gd name="T74" fmla="*/ 294 w 438"/>
                <a:gd name="T75" fmla="*/ 260 h 465"/>
                <a:gd name="T76" fmla="*/ 234 w 438"/>
                <a:gd name="T77" fmla="*/ 32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8" h="465">
                  <a:moveTo>
                    <a:pt x="219" y="0"/>
                  </a:moveTo>
                  <a:cubicBezTo>
                    <a:pt x="98" y="0"/>
                    <a:pt x="0" y="98"/>
                    <a:pt x="0" y="219"/>
                  </a:cubicBezTo>
                  <a:cubicBezTo>
                    <a:pt x="0" y="283"/>
                    <a:pt x="28" y="341"/>
                    <a:pt x="72" y="381"/>
                  </a:cubicBezTo>
                  <a:cubicBezTo>
                    <a:pt x="72" y="382"/>
                    <a:pt x="78" y="387"/>
                    <a:pt x="82" y="390"/>
                  </a:cubicBezTo>
                  <a:cubicBezTo>
                    <a:pt x="102" y="408"/>
                    <a:pt x="114" y="436"/>
                    <a:pt x="114" y="465"/>
                  </a:cubicBezTo>
                  <a:cubicBezTo>
                    <a:pt x="324" y="465"/>
                    <a:pt x="324" y="465"/>
                    <a:pt x="324" y="465"/>
                  </a:cubicBezTo>
                  <a:cubicBezTo>
                    <a:pt x="324" y="436"/>
                    <a:pt x="336" y="408"/>
                    <a:pt x="356" y="390"/>
                  </a:cubicBezTo>
                  <a:cubicBezTo>
                    <a:pt x="360" y="387"/>
                    <a:pt x="366" y="382"/>
                    <a:pt x="366" y="381"/>
                  </a:cubicBezTo>
                  <a:cubicBezTo>
                    <a:pt x="410" y="341"/>
                    <a:pt x="438" y="283"/>
                    <a:pt x="438" y="219"/>
                  </a:cubicBezTo>
                  <a:cubicBezTo>
                    <a:pt x="438" y="98"/>
                    <a:pt x="340" y="0"/>
                    <a:pt x="219" y="0"/>
                  </a:cubicBezTo>
                  <a:close/>
                  <a:moveTo>
                    <a:pt x="234" y="323"/>
                  </a:moveTo>
                  <a:cubicBezTo>
                    <a:pt x="234" y="342"/>
                    <a:pt x="234" y="342"/>
                    <a:pt x="234" y="342"/>
                  </a:cubicBezTo>
                  <a:cubicBezTo>
                    <a:pt x="234" y="346"/>
                    <a:pt x="233" y="350"/>
                    <a:pt x="230" y="353"/>
                  </a:cubicBezTo>
                  <a:cubicBezTo>
                    <a:pt x="227" y="356"/>
                    <a:pt x="223" y="357"/>
                    <a:pt x="219" y="357"/>
                  </a:cubicBezTo>
                  <a:cubicBezTo>
                    <a:pt x="216" y="357"/>
                    <a:pt x="216" y="357"/>
                    <a:pt x="216" y="357"/>
                  </a:cubicBezTo>
                  <a:cubicBezTo>
                    <a:pt x="212" y="357"/>
                    <a:pt x="208" y="356"/>
                    <a:pt x="205" y="353"/>
                  </a:cubicBezTo>
                  <a:cubicBezTo>
                    <a:pt x="203" y="350"/>
                    <a:pt x="201" y="346"/>
                    <a:pt x="201" y="342"/>
                  </a:cubicBezTo>
                  <a:cubicBezTo>
                    <a:pt x="201" y="325"/>
                    <a:pt x="201" y="325"/>
                    <a:pt x="201" y="325"/>
                  </a:cubicBezTo>
                  <a:cubicBezTo>
                    <a:pt x="178" y="324"/>
                    <a:pt x="156" y="318"/>
                    <a:pt x="144" y="311"/>
                  </a:cubicBezTo>
                  <a:cubicBezTo>
                    <a:pt x="154" y="271"/>
                    <a:pt x="154" y="271"/>
                    <a:pt x="154" y="271"/>
                  </a:cubicBezTo>
                  <a:cubicBezTo>
                    <a:pt x="168" y="279"/>
                    <a:pt x="188" y="286"/>
                    <a:pt x="210" y="286"/>
                  </a:cubicBezTo>
                  <a:cubicBezTo>
                    <a:pt x="229" y="286"/>
                    <a:pt x="242" y="278"/>
                    <a:pt x="242" y="265"/>
                  </a:cubicBezTo>
                  <a:cubicBezTo>
                    <a:pt x="242" y="252"/>
                    <a:pt x="232" y="244"/>
                    <a:pt x="206" y="235"/>
                  </a:cubicBezTo>
                  <a:cubicBezTo>
                    <a:pt x="170" y="223"/>
                    <a:pt x="146" y="206"/>
                    <a:pt x="146" y="173"/>
                  </a:cubicBezTo>
                  <a:cubicBezTo>
                    <a:pt x="146" y="144"/>
                    <a:pt x="167" y="120"/>
                    <a:pt x="203" y="113"/>
                  </a:cubicBezTo>
                  <a:cubicBezTo>
                    <a:pt x="203" y="96"/>
                    <a:pt x="203" y="96"/>
                    <a:pt x="203" y="96"/>
                  </a:cubicBezTo>
                  <a:cubicBezTo>
                    <a:pt x="203" y="92"/>
                    <a:pt x="204" y="88"/>
                    <a:pt x="207" y="85"/>
                  </a:cubicBezTo>
                  <a:cubicBezTo>
                    <a:pt x="210" y="83"/>
                    <a:pt x="214" y="81"/>
                    <a:pt x="218" y="81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225" y="81"/>
                    <a:pt x="229" y="83"/>
                    <a:pt x="232" y="85"/>
                  </a:cubicBezTo>
                  <a:cubicBezTo>
                    <a:pt x="234" y="88"/>
                    <a:pt x="236" y="92"/>
                    <a:pt x="236" y="96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59" y="112"/>
                    <a:pt x="274" y="117"/>
                    <a:pt x="285" y="122"/>
                  </a:cubicBezTo>
                  <a:cubicBezTo>
                    <a:pt x="275" y="160"/>
                    <a:pt x="275" y="160"/>
                    <a:pt x="275" y="160"/>
                  </a:cubicBezTo>
                  <a:cubicBezTo>
                    <a:pt x="266" y="157"/>
                    <a:pt x="251" y="149"/>
                    <a:pt x="226" y="149"/>
                  </a:cubicBezTo>
                  <a:cubicBezTo>
                    <a:pt x="204" y="149"/>
                    <a:pt x="197" y="158"/>
                    <a:pt x="197" y="168"/>
                  </a:cubicBezTo>
                  <a:cubicBezTo>
                    <a:pt x="197" y="179"/>
                    <a:pt x="209" y="186"/>
                    <a:pt x="238" y="197"/>
                  </a:cubicBezTo>
                  <a:cubicBezTo>
                    <a:pt x="278" y="211"/>
                    <a:pt x="294" y="230"/>
                    <a:pt x="294" y="260"/>
                  </a:cubicBezTo>
                  <a:cubicBezTo>
                    <a:pt x="294" y="290"/>
                    <a:pt x="273" y="316"/>
                    <a:pt x="2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5627539" y="5333204"/>
            <a:ext cx="115746" cy="115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038127" y="5333204"/>
            <a:ext cx="115746" cy="115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43635" y="5333204"/>
            <a:ext cx="115746" cy="1157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16610" y="1095812"/>
            <a:ext cx="3655294" cy="4873725"/>
            <a:chOff x="935064" y="1095813"/>
            <a:chExt cx="3655294" cy="487372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3782" y="4157265"/>
              <a:ext cx="193386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产品</a:t>
              </a:r>
              <a:r>
                <a:rPr lang="en-US" altLang="ja-JP" sz="3600" b="1" dirty="0">
                  <a:solidFill>
                    <a:prstClr val="white"/>
                  </a:solidFill>
                  <a:latin typeface="Segoe UI"/>
                  <a:ea typeface="微软雅黑"/>
                </a:rPr>
                <a:t>logo</a:t>
              </a:r>
              <a:endParaRPr lang="en-US" altLang="zh-CN" sz="3600" kern="0" dirty="0">
                <a:solidFill>
                  <a:prstClr val="white"/>
                </a:solidFill>
                <a:latin typeface="Segoe UI Light" pitchFamily="34" charset="0"/>
                <a:ea typeface="微软雅黑"/>
                <a:cs typeface="Segoe UI Light" pitchFamily="34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4320622" y="1095812"/>
            <a:ext cx="3655294" cy="4873725"/>
            <a:chOff x="935064" y="1095813"/>
            <a:chExt cx="3655294" cy="487372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主题分类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8124634" y="1095812"/>
            <a:ext cx="3655294" cy="4873725"/>
            <a:chOff x="935064" y="1095813"/>
            <a:chExt cx="3655294" cy="487372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搜索元素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5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50746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348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产品</a:t>
            </a:r>
            <a:r>
              <a:rPr lang="en-US" altLang="ja-JP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logo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35903" y="5116330"/>
            <a:ext cx="5160097" cy="118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ja-JP" altLang="en-US" sz="1400"/>
              <a:t>一般置于菜单栏之上</a:t>
            </a:r>
            <a:r>
              <a:rPr lang="zh-CN" altLang="en-US" sz="1400" dirty="0"/>
              <a:t>，</a:t>
            </a:r>
            <a:r>
              <a:rPr lang="ja-JP" altLang="en-US" sz="1400"/>
              <a:t>整体页面的左上角</a:t>
            </a:r>
            <a:r>
              <a:rPr lang="zh-CN" altLang="en-US" sz="1400" dirty="0"/>
              <a:t>。通过形象的徽标可以让消费者记住公司主体和品牌文化。 网络中的徽标主要是各个网站用来与其它网站链接的图形标志，代表一个网站或网站的一个板块。</a:t>
            </a:r>
            <a:endParaRPr lang="zh-CN" altLang="en-US" sz="140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1701435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4925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ACROLINX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762789" y="3101799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10214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Adobe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7" name="组 86"/>
          <p:cNvGrpSpPr/>
          <p:nvPr/>
        </p:nvGrpSpPr>
        <p:grpSpPr>
          <a:xfrm>
            <a:off x="6775222" y="4520080"/>
            <a:ext cx="1119111" cy="461665"/>
            <a:chOff x="6794729" y="2606519"/>
            <a:chExt cx="1119111" cy="461665"/>
          </a:xfrm>
        </p:grpSpPr>
        <p:sp>
          <p:nvSpPr>
            <p:cNvPr id="88" name="矩形 87"/>
            <p:cNvSpPr/>
            <p:nvPr/>
          </p:nvSpPr>
          <p:spPr>
            <a:xfrm>
              <a:off x="6805844" y="260651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阿里云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90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8F16200-AD49-B645-AC04-A35A27CFE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763" y="3138280"/>
            <a:ext cx="1440395" cy="46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547283-8423-CE4D-BAEC-9169636F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971" y="4542641"/>
            <a:ext cx="1348187" cy="434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281CD5-442E-314D-AD2C-CB8E62CF66E0}"/>
              </a:ext>
            </a:extLst>
          </p:cNvPr>
          <p:cNvSpPr/>
          <p:nvPr/>
        </p:nvSpPr>
        <p:spPr>
          <a:xfrm>
            <a:off x="6703428" y="2258925"/>
            <a:ext cx="402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u="sng" kern="100" dirty="0">
                <a:solidFill>
                  <a:srgbClr val="0563C1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https://support.acrolinx.com/hc/en-us</a:t>
            </a:r>
            <a:r>
              <a:rPr lang="en-US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6BCD2-F5A7-A248-A879-0D623879B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662" y="1565766"/>
            <a:ext cx="193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主题分类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249828"/>
            <a:ext cx="5160097" cy="782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一班放在左侧，按列罗列，按照问题所处的不同类别，主题进行划分，用户可根据分类进行查找。</a:t>
            </a:r>
            <a:endParaRPr lang="zh-CN" altLang="en-US" sz="140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1701435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华为云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762789" y="3101799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京东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3E59F63-04F6-8143-9414-AB1498ADC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764" y="1391807"/>
            <a:ext cx="4267200" cy="157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11D5CB-25FC-7742-8B4C-6057557B5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785" y="2924010"/>
            <a:ext cx="19177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>
          <a:xfrm>
            <a:off x="698180" y="914919"/>
            <a:ext cx="5712142" cy="43130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97056" y="469941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rPr>
              <a:t>搜索元素</a:t>
            </a:r>
            <a:endParaRPr lang="zh-CN" altLang="en-US" sz="2400" b="1" dirty="0">
              <a:solidFill>
                <a:srgbClr val="000000">
                  <a:lumMod val="75000"/>
                  <a:lumOff val="25000"/>
                </a:srgbClr>
              </a:solidFill>
              <a:latin typeface="Segoe UI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97056" y="5386702"/>
            <a:ext cx="516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放在中间醒目位置，直接搜索，简洁有效。</a:t>
            </a:r>
            <a:endParaRPr 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5233646" y="3980763"/>
            <a:ext cx="698014" cy="698014"/>
            <a:chOff x="5067519" y="4741320"/>
            <a:chExt cx="698014" cy="698014"/>
          </a:xfrm>
        </p:grpSpPr>
        <p:sp>
          <p:nvSpPr>
            <p:cNvPr id="56" name="椭圆 55"/>
            <p:cNvSpPr/>
            <p:nvPr/>
          </p:nvSpPr>
          <p:spPr>
            <a:xfrm>
              <a:off x="5067519" y="4741320"/>
              <a:ext cx="698014" cy="698014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grpSp>
          <p:nvGrpSpPr>
            <p:cNvPr id="59" name="Group 74"/>
            <p:cNvGrpSpPr>
              <a:grpSpLocks noChangeAspect="1"/>
            </p:cNvGrpSpPr>
            <p:nvPr/>
          </p:nvGrpSpPr>
          <p:grpSpPr bwMode="auto">
            <a:xfrm>
              <a:off x="5238920" y="4913658"/>
              <a:ext cx="355212" cy="35333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60" name="Freeform 75"/>
              <p:cNvSpPr>
                <a:spLocks/>
              </p:cNvSpPr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1" name="Freeform 76"/>
              <p:cNvSpPr>
                <a:spLocks/>
              </p:cNvSpPr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2" name="Freeform 77"/>
              <p:cNvSpPr>
                <a:spLocks/>
              </p:cNvSpPr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3" name="Freeform 78"/>
              <p:cNvSpPr>
                <a:spLocks/>
              </p:cNvSpPr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4" name="Freeform 79"/>
              <p:cNvSpPr>
                <a:spLocks/>
              </p:cNvSpPr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5" name="Freeform 80"/>
              <p:cNvSpPr>
                <a:spLocks/>
              </p:cNvSpPr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6" name="Freeform 81"/>
              <p:cNvSpPr>
                <a:spLocks/>
              </p:cNvSpPr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7" name="Freeform 82"/>
              <p:cNvSpPr>
                <a:spLocks/>
              </p:cNvSpPr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8" name="Freeform 83"/>
              <p:cNvSpPr>
                <a:spLocks/>
              </p:cNvSpPr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69" name="Freeform 84"/>
              <p:cNvSpPr>
                <a:spLocks/>
              </p:cNvSpPr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  <p:sp>
            <p:nvSpPr>
              <p:cNvPr id="70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zh-CN" altLang="en-US" kern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endParaRPr>
              </a:p>
            </p:txBody>
          </p:sp>
        </p:grpSp>
      </p:grpSp>
      <p:grpSp>
        <p:nvGrpSpPr>
          <p:cNvPr id="7" name="组 6"/>
          <p:cNvGrpSpPr/>
          <p:nvPr/>
        </p:nvGrpSpPr>
        <p:grpSpPr>
          <a:xfrm>
            <a:off x="6751674" y="1158010"/>
            <a:ext cx="4742146" cy="736383"/>
            <a:chOff x="6794729" y="2606519"/>
            <a:chExt cx="4742146" cy="736383"/>
          </a:xfrm>
        </p:grpSpPr>
        <p:sp>
          <p:nvSpPr>
            <p:cNvPr id="71" name="矩形 70"/>
            <p:cNvSpPr/>
            <p:nvPr/>
          </p:nvSpPr>
          <p:spPr>
            <a:xfrm>
              <a:off x="6805844" y="2606519"/>
              <a:ext cx="8202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微软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79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grpSp>
        <p:nvGrpSpPr>
          <p:cNvPr id="83" name="组 82"/>
          <p:cNvGrpSpPr/>
          <p:nvPr/>
        </p:nvGrpSpPr>
        <p:grpSpPr>
          <a:xfrm>
            <a:off x="6758917" y="3176341"/>
            <a:ext cx="4742146" cy="736383"/>
            <a:chOff x="6794729" y="2606519"/>
            <a:chExt cx="4742146" cy="736383"/>
          </a:xfrm>
        </p:grpSpPr>
        <p:sp>
          <p:nvSpPr>
            <p:cNvPr id="84" name="矩形 83"/>
            <p:cNvSpPr/>
            <p:nvPr/>
          </p:nvSpPr>
          <p:spPr>
            <a:xfrm>
              <a:off x="6805844" y="2606519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印象笔记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86" name="直接连接符 51"/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1002F1-57AA-514F-9302-1A7C7119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26" y="1809069"/>
            <a:ext cx="5702184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3818C-7232-B948-ABBD-9D65905F1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926" y="3862278"/>
            <a:ext cx="5702183" cy="749300"/>
          </a:xfrm>
          <a:prstGeom prst="rect">
            <a:avLst/>
          </a:prstGeom>
        </p:spPr>
      </p:pic>
      <p:grpSp>
        <p:nvGrpSpPr>
          <p:cNvPr id="34" name="组 82">
            <a:extLst>
              <a:ext uri="{FF2B5EF4-FFF2-40B4-BE49-F238E27FC236}">
                <a16:creationId xmlns:a16="http://schemas.microsoft.com/office/drawing/2014/main" id="{4B60F37F-B40C-2648-987A-D2F5B6A14CE2}"/>
              </a:ext>
            </a:extLst>
          </p:cNvPr>
          <p:cNvGrpSpPr/>
          <p:nvPr/>
        </p:nvGrpSpPr>
        <p:grpSpPr>
          <a:xfrm>
            <a:off x="6770032" y="4822933"/>
            <a:ext cx="4742146" cy="736383"/>
            <a:chOff x="6794729" y="2606519"/>
            <a:chExt cx="4742146" cy="736383"/>
          </a:xfrm>
        </p:grpSpPr>
        <p:sp>
          <p:nvSpPr>
            <p:cNvPr id="35" name="矩形 83">
              <a:extLst>
                <a:ext uri="{FF2B5EF4-FFF2-40B4-BE49-F238E27FC236}">
                  <a16:creationId xmlns:a16="http://schemas.microsoft.com/office/drawing/2014/main" id="{1DD56B9B-FBFB-3043-B458-FD986DA81199}"/>
                </a:ext>
              </a:extLst>
            </p:cNvPr>
            <p:cNvSpPr/>
            <p:nvPr/>
          </p:nvSpPr>
          <p:spPr>
            <a:xfrm>
              <a:off x="6805844" y="2606519"/>
              <a:ext cx="9791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Segoe UI"/>
                  <a:ea typeface="微软雅黑"/>
                </a:rPr>
                <a:t>GoPro</a:t>
              </a:r>
              <a:endParaRPr lang="zh-CN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sp>
          <p:nvSpPr>
            <p:cNvPr id="36" name="矩形 84">
              <a:extLst>
                <a:ext uri="{FF2B5EF4-FFF2-40B4-BE49-F238E27FC236}">
                  <a16:creationId xmlns:a16="http://schemas.microsoft.com/office/drawing/2014/main" id="{6C533727-636D-3B4A-B6D7-1CE18A785D56}"/>
                </a:ext>
              </a:extLst>
            </p:cNvPr>
            <p:cNvSpPr/>
            <p:nvPr/>
          </p:nvSpPr>
          <p:spPr>
            <a:xfrm>
              <a:off x="6794729" y="3057503"/>
              <a:ext cx="4742146" cy="28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  <a:ea typeface="微软雅黑"/>
              </a:endParaRPr>
            </a:p>
          </p:txBody>
        </p:sp>
        <p:cxnSp>
          <p:nvCxnSpPr>
            <p:cNvPr id="37" name="直接连接符 51">
              <a:extLst>
                <a:ext uri="{FF2B5EF4-FFF2-40B4-BE49-F238E27FC236}">
                  <a16:creationId xmlns:a16="http://schemas.microsoft.com/office/drawing/2014/main" id="{D8E083AC-87FD-C64C-AF63-0C15CA5CE387}"/>
                </a:ext>
              </a:extLst>
            </p:cNvPr>
            <p:cNvCxnSpPr/>
            <p:nvPr/>
          </p:nvCxnSpPr>
          <p:spPr>
            <a:xfrm>
              <a:off x="6794729" y="2643000"/>
              <a:ext cx="0" cy="373685"/>
            </a:xfrm>
            <a:prstGeom prst="line">
              <a:avLst/>
            </a:prstGeom>
            <a:noFill/>
            <a:ln w="762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EECC226-CD89-6945-B9BC-BB86A811A66B}"/>
              </a:ext>
            </a:extLst>
          </p:cNvPr>
          <p:cNvSpPr/>
          <p:nvPr/>
        </p:nvSpPr>
        <p:spPr>
          <a:xfrm>
            <a:off x="7760326" y="4887349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https://zh.gopro.com/help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B91B8C-FC87-A942-852A-08CA717C3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655" y="5415404"/>
            <a:ext cx="5642343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第一部分 </a:t>
            </a:r>
            <a:r>
              <a:rPr kumimoji="1" lang="en-US" altLang="zh-CN" dirty="0"/>
              <a:t>| </a:t>
            </a:r>
            <a:r>
              <a:rPr kumimoji="1" lang="ja-JP" altLang="en-US"/>
              <a:t>元素识别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16610" y="1095812"/>
            <a:ext cx="3655294" cy="4873725"/>
            <a:chOff x="935064" y="1095813"/>
            <a:chExt cx="3655294" cy="487372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83782" y="4157265"/>
              <a:ext cx="22300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常用问题</a:t>
              </a:r>
              <a:r>
                <a:rPr lang="en-US" altLang="zh-CN" sz="3600" b="1" dirty="0">
                  <a:solidFill>
                    <a:prstClr val="white"/>
                  </a:solidFill>
                  <a:latin typeface="Segoe UI"/>
                  <a:ea typeface="微软雅黑"/>
                </a:rPr>
                <a:t>/</a:t>
              </a:r>
            </a:p>
            <a:p>
              <a:r>
                <a:rPr lang="ja-JP" altLang="en-US" sz="3600" b="1" kern="0">
                  <a:solidFill>
                    <a:prstClr val="white"/>
                  </a:solidFill>
                  <a:latin typeface="Segoe UI"/>
                  <a:ea typeface="微软雅黑"/>
                  <a:cs typeface="Segoe UI Light" pitchFamily="34" charset="0"/>
                </a:rPr>
                <a:t>热门搜索</a:t>
              </a:r>
              <a:endParaRPr lang="en-US" altLang="zh-CN" sz="3600" kern="0" dirty="0">
                <a:solidFill>
                  <a:prstClr val="white"/>
                </a:solidFill>
                <a:latin typeface="Segoe UI Light" pitchFamily="34" charset="0"/>
                <a:ea typeface="微软雅黑"/>
                <a:cs typeface="Segoe UI Light" pitchFamily="34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4320622" y="1095812"/>
            <a:ext cx="3655294" cy="4873725"/>
            <a:chOff x="935064" y="1095813"/>
            <a:chExt cx="3655294" cy="487372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图片背景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8124634" y="1095812"/>
            <a:ext cx="3655294" cy="4873725"/>
            <a:chOff x="935064" y="1095813"/>
            <a:chExt cx="3655294" cy="487372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9" r="24595"/>
            <a:stretch/>
          </p:blipFill>
          <p:spPr>
            <a:xfrm>
              <a:off x="935064" y="1095813"/>
              <a:ext cx="3655294" cy="4873725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935064" y="1095814"/>
              <a:ext cx="3655294" cy="4873724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83782" y="415726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3600" b="1">
                  <a:solidFill>
                    <a:prstClr val="white"/>
                  </a:solidFill>
                  <a:latin typeface="Segoe UI"/>
                  <a:ea typeface="微软雅黑"/>
                </a:rPr>
                <a:t>人工咨询</a:t>
              </a:r>
              <a:endParaRPr lang="en-US" altLang="zh-CN" sz="3600" b="1" dirty="0">
                <a:solidFill>
                  <a:prstClr val="white"/>
                </a:solidFill>
                <a:latin typeface="Segoe U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8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238AC2"/>
      </a:accent1>
      <a:accent2>
        <a:srgbClr val="55677E"/>
      </a:accent2>
      <a:accent3>
        <a:srgbClr val="48D7C4"/>
      </a:accent3>
      <a:accent4>
        <a:srgbClr val="F6AA3E"/>
      </a:accent4>
      <a:accent5>
        <a:srgbClr val="A3D56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</TotalTime>
  <Words>2179</Words>
  <Application>Microsoft Macintosh PowerPoint</Application>
  <PresentationFormat>Widescreen</PresentationFormat>
  <Paragraphs>321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DengXian</vt:lpstr>
      <vt:lpstr>DengXian</vt:lpstr>
      <vt:lpstr>FangSong</vt:lpstr>
      <vt:lpstr>微软雅黑</vt:lpstr>
      <vt:lpstr>微软雅黑</vt:lpstr>
      <vt:lpstr>Segoe UI</vt:lpstr>
      <vt:lpstr>Segoe UI Light</vt:lpstr>
      <vt:lpstr>Apple Color Emoji</vt:lpstr>
      <vt:lpstr>Arial</vt:lpstr>
      <vt:lpstr>Calibri</vt:lpstr>
      <vt:lpstr>Century Gothic</vt:lpstr>
      <vt:lpstr>Times New Roman</vt:lpstr>
      <vt:lpstr>Wingdings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61</cp:revision>
  <dcterms:created xsi:type="dcterms:W3CDTF">2015-08-18T02:51:41Z</dcterms:created>
  <dcterms:modified xsi:type="dcterms:W3CDTF">2019-03-26T09:16:18Z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2017-12-21T08:35:47.0462094Z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